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Lst>
  <p:sldSz cy="5143500" cx="9144000"/>
  <p:notesSz cx="6858000" cy="9144000"/>
  <p:embeddedFontLst>
    <p:embeddedFont>
      <p:font typeface="Roboto"/>
      <p:regular r:id="rId46"/>
      <p:bold r:id="rId47"/>
      <p:italic r:id="rId48"/>
      <p:boldItalic r:id="rId49"/>
    </p:embeddedFont>
    <p:embeddedFont>
      <p:font typeface="Merriweather"/>
      <p:regular r:id="rId50"/>
      <p:bold r:id="rId51"/>
      <p:italic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1346E93-89C9-4A3F-96CB-C0519F7BEEAD}">
  <a:tblStyle styleId="{A1346E93-89C9-4A3F-96CB-C0519F7BEEA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font" Target="fonts/Roboto-regular.fntdata"/><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Roboto-italic.fntdata"/><Relationship Id="rId47" Type="http://schemas.openxmlformats.org/officeDocument/2006/relationships/font" Target="fonts/Roboto-bold.fntdata"/><Relationship Id="rId49" Type="http://schemas.openxmlformats.org/officeDocument/2006/relationships/font" Target="fonts/Roboto-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Merriweather-bold.fntdata"/><Relationship Id="rId50" Type="http://schemas.openxmlformats.org/officeDocument/2006/relationships/font" Target="fonts/Merriweather-regular.fntdata"/><Relationship Id="rId53" Type="http://schemas.openxmlformats.org/officeDocument/2006/relationships/font" Target="fonts/Merriweather-boldItalic.fntdata"/><Relationship Id="rId52" Type="http://schemas.openxmlformats.org/officeDocument/2006/relationships/font" Target="fonts/Merriweather-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3ad06ff59e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3ad06ff59e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3a9990e7b7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3a9990e7b7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3a9990e7b7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23a9990e7b7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3aba979e65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3aba979e65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3aba979e6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3aba979e6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3aba979e6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3aba979e6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3aba979e65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3aba979e65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3aba979e65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3aba979e6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3aba979e65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3aba979e65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3aba979e65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3aba979e65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3a9990e7b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3a9990e7b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3aba979e65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23aba979e65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3aba979e65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23aba979e65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3aba979e65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3aba979e65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3aba979e65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23aba979e65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3ad06ff59e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23ad06ff59e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3aba979e65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23aba979e65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3ad06ff59e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23ad06ff59e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3ad06ff59e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23ad06ff59e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3ad06ff59e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3ad06ff59e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3ad06ff59e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23ad06ff59e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3a9990e7b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3a9990e7b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3ad06ff59e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23ad06ff59e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3ad06ff59e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23ad06ff59e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3ad06ff59e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23ad06ff59e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3ad06ff59e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23ad06ff59e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3ad06ff59e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23ad06ff59e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3ad06ff59e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23ad06ff59e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3ad06ff59e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23ad06ff59e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3ad06ff59e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23ad06ff59e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23ad06ff59e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23ad06ff59e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3ad06ff59e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23ad06ff59e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3a9990e7b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23a9990e7b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3a9990e7b7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23a9990e7b7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3a9990e7b7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3a9990e7b7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lang="en" sz="1000">
                <a:solidFill>
                  <a:srgbClr val="666666"/>
                </a:solidFill>
                <a:latin typeface="Roboto"/>
                <a:ea typeface="Roboto"/>
                <a:cs typeface="Roboto"/>
                <a:sym typeface="Roboto"/>
              </a:rPr>
              <a:t>Through the repetitive process of selection, crossover, and mutation, genetic algorithms can create very high-quality solutions to complex problems. They have been successfully applied to a wide range of fields, including engineering, finance, artificial intelligence and today, baseball.</a:t>
            </a:r>
            <a:endParaRPr sz="10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3a9990e7b7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3a9990e7b7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3a9990e7b7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3a9990e7b7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3a9990e7b7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3a9990e7b7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2100" lvl="0" marL="457200" rtl="0" algn="l">
              <a:lnSpc>
                <a:spcPct val="115000"/>
              </a:lnSpc>
              <a:spcBef>
                <a:spcPts val="0"/>
              </a:spcBef>
              <a:spcAft>
                <a:spcPts val="0"/>
              </a:spcAft>
              <a:buClr>
                <a:srgbClr val="666666"/>
              </a:buClr>
              <a:buSzPts val="1000"/>
              <a:buFont typeface="Roboto"/>
              <a:buChar char="●"/>
            </a:pPr>
            <a:r>
              <a:rPr lang="en" sz="1000">
                <a:solidFill>
                  <a:srgbClr val="666666"/>
                </a:solidFill>
                <a:latin typeface="Roboto"/>
                <a:ea typeface="Roboto"/>
                <a:cs typeface="Roboto"/>
                <a:sym typeface="Roboto"/>
              </a:rPr>
              <a:t>For instance, having a league difference of 1 would indicate that all teams in that particular league have about the same total team W.A.R. amongst the players. </a:t>
            </a:r>
            <a:endParaRPr sz="1000">
              <a:solidFill>
                <a:srgbClr val="666666"/>
              </a:solidFill>
              <a:latin typeface="Roboto"/>
              <a:ea typeface="Roboto"/>
              <a:cs typeface="Roboto"/>
              <a:sym typeface="Roboto"/>
            </a:endParaRPr>
          </a:p>
          <a:p>
            <a:pPr indent="0" lvl="0" marL="0" rtl="0" algn="l">
              <a:spcBef>
                <a:spcPts val="1200"/>
              </a:spcBef>
              <a:spcAft>
                <a:spcPts val="0"/>
              </a:spcAft>
              <a:buNone/>
            </a:pPr>
            <a:r>
              <a:t/>
            </a:r>
            <a:endParaRPr sz="10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1.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7.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3"/>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Creating Equal Baseball Leagues Using a Genetic Algorithm</a:t>
            </a:r>
            <a:endParaRPr/>
          </a:p>
        </p:txBody>
      </p:sp>
      <p:sp>
        <p:nvSpPr>
          <p:cNvPr id="65" name="Google Shape;65;p13"/>
          <p:cNvSpPr txBox="1"/>
          <p:nvPr>
            <p:ph idx="1" type="subTitle"/>
          </p:nvPr>
        </p:nvSpPr>
        <p:spPr>
          <a:xfrm>
            <a:off x="311700" y="1878560"/>
            <a:ext cx="4242600" cy="738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Noah Lindsley | Capstone Presentation 2023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0" name="Shape 120"/>
        <p:cNvGrpSpPr/>
        <p:nvPr/>
      </p:nvGrpSpPr>
      <p:grpSpPr>
        <a:xfrm>
          <a:off x="0" y="0"/>
          <a:ext cx="0" cy="0"/>
          <a:chOff x="0" y="0"/>
          <a:chExt cx="0" cy="0"/>
        </a:xfrm>
      </p:grpSpPr>
      <p:pic>
        <p:nvPicPr>
          <p:cNvPr id="121" name="Google Shape;121;p22"/>
          <p:cNvPicPr preferRelativeResize="0"/>
          <p:nvPr/>
        </p:nvPicPr>
        <p:blipFill>
          <a:blip r:embed="rId3">
            <a:alphaModFix/>
          </a:blip>
          <a:stretch>
            <a:fillRect/>
          </a:stretch>
        </p:blipFill>
        <p:spPr>
          <a:xfrm>
            <a:off x="152400" y="152400"/>
            <a:ext cx="7238750" cy="1668775"/>
          </a:xfrm>
          <a:prstGeom prst="rect">
            <a:avLst/>
          </a:prstGeom>
          <a:noFill/>
          <a:ln>
            <a:noFill/>
          </a:ln>
        </p:spPr>
      </p:pic>
      <p:pic>
        <p:nvPicPr>
          <p:cNvPr id="122" name="Google Shape;122;p22"/>
          <p:cNvPicPr preferRelativeResize="0"/>
          <p:nvPr/>
        </p:nvPicPr>
        <p:blipFill>
          <a:blip r:embed="rId4">
            <a:alphaModFix/>
          </a:blip>
          <a:stretch>
            <a:fillRect/>
          </a:stretch>
        </p:blipFill>
        <p:spPr>
          <a:xfrm>
            <a:off x="1015175" y="1876475"/>
            <a:ext cx="8015968" cy="31699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3"/>
          <p:cNvSpPr txBox="1"/>
          <p:nvPr>
            <p:ph type="title"/>
          </p:nvPr>
        </p:nvSpPr>
        <p:spPr>
          <a:xfrm>
            <a:off x="311675" y="798600"/>
            <a:ext cx="6247800" cy="3546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My Algorithm Step by Step</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4"/>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406400" lvl="0" marL="457200" rtl="0" algn="l">
              <a:spcBef>
                <a:spcPts val="0"/>
              </a:spcBef>
              <a:spcAft>
                <a:spcPts val="0"/>
              </a:spcAft>
              <a:buSzPts val="2800"/>
              <a:buAutoNum type="arabicPeriod"/>
            </a:pPr>
            <a:r>
              <a:rPr lang="en"/>
              <a:t>Initialization </a:t>
            </a:r>
            <a:endParaRPr/>
          </a:p>
        </p:txBody>
      </p:sp>
      <p:sp>
        <p:nvSpPr>
          <p:cNvPr id="133" name="Google Shape;133;p24"/>
          <p:cNvSpPr txBox="1"/>
          <p:nvPr>
            <p:ph idx="1" type="body"/>
          </p:nvPr>
        </p:nvSpPr>
        <p:spPr>
          <a:xfrm>
            <a:off x="4644675" y="500925"/>
            <a:ext cx="4166400" cy="4098600"/>
          </a:xfrm>
          <a:prstGeom prst="rect">
            <a:avLst/>
          </a:prstGeom>
        </p:spPr>
        <p:txBody>
          <a:bodyPr anchorCtr="0" anchor="ctr" bIns="91425" lIns="91425" spcFirstLastPara="1" rIns="91425" wrap="square" tIns="91425">
            <a:normAutofit/>
          </a:bodyPr>
          <a:lstStyle/>
          <a:p>
            <a:pPr indent="0" lvl="0" marL="0" rtl="0" algn="l">
              <a:spcBef>
                <a:spcPts val="1500"/>
              </a:spcBef>
              <a:spcAft>
                <a:spcPts val="0"/>
              </a:spcAft>
              <a:buNone/>
            </a:pPr>
            <a:r>
              <a:rPr lang="en" sz="1900"/>
              <a:t>A various number of leagues are randomly generated, each league containing 16 teams with 17 players on each of those teams. </a:t>
            </a:r>
            <a:endParaRPr sz="1900"/>
          </a:p>
          <a:p>
            <a:pPr indent="0" lvl="0" marL="0" rtl="0" algn="l">
              <a:spcBef>
                <a:spcPts val="1500"/>
              </a:spcBef>
              <a:spcAft>
                <a:spcPts val="1200"/>
              </a:spcAft>
              <a:buNone/>
            </a:pPr>
            <a:r>
              <a:t/>
            </a:r>
            <a:endParaRPr sz="18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37" name="Shape 137"/>
        <p:cNvGrpSpPr/>
        <p:nvPr/>
      </p:nvGrpSpPr>
      <p:grpSpPr>
        <a:xfrm>
          <a:off x="0" y="0"/>
          <a:ext cx="0" cy="0"/>
          <a:chOff x="0" y="0"/>
          <a:chExt cx="0" cy="0"/>
        </a:xfrm>
      </p:grpSpPr>
      <p:pic>
        <p:nvPicPr>
          <p:cNvPr id="138" name="Google Shape;138;p25"/>
          <p:cNvPicPr preferRelativeResize="0"/>
          <p:nvPr/>
        </p:nvPicPr>
        <p:blipFill>
          <a:blip r:embed="rId3">
            <a:alphaModFix/>
          </a:blip>
          <a:stretch>
            <a:fillRect/>
          </a:stretch>
        </p:blipFill>
        <p:spPr>
          <a:xfrm>
            <a:off x="152400" y="152400"/>
            <a:ext cx="3730620" cy="4838702"/>
          </a:xfrm>
          <a:prstGeom prst="rect">
            <a:avLst/>
          </a:prstGeom>
          <a:noFill/>
          <a:ln>
            <a:noFill/>
          </a:ln>
        </p:spPr>
      </p:pic>
      <p:pic>
        <p:nvPicPr>
          <p:cNvPr id="139" name="Google Shape;139;p25"/>
          <p:cNvPicPr preferRelativeResize="0"/>
          <p:nvPr/>
        </p:nvPicPr>
        <p:blipFill>
          <a:blip r:embed="rId4">
            <a:alphaModFix/>
          </a:blip>
          <a:stretch>
            <a:fillRect/>
          </a:stretch>
        </p:blipFill>
        <p:spPr>
          <a:xfrm>
            <a:off x="4024370" y="1301250"/>
            <a:ext cx="4956180" cy="254101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6"/>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	</a:t>
            </a:r>
            <a:r>
              <a:rPr lang="en"/>
              <a:t>Evaluation</a:t>
            </a:r>
            <a:endParaRPr/>
          </a:p>
        </p:txBody>
      </p:sp>
      <p:sp>
        <p:nvSpPr>
          <p:cNvPr id="145" name="Google Shape;145;p26"/>
          <p:cNvSpPr txBox="1"/>
          <p:nvPr>
            <p:ph idx="1" type="body"/>
          </p:nvPr>
        </p:nvSpPr>
        <p:spPr>
          <a:xfrm>
            <a:off x="4644675" y="500925"/>
            <a:ext cx="4166400" cy="4098600"/>
          </a:xfrm>
          <a:prstGeom prst="rect">
            <a:avLst/>
          </a:prstGeom>
        </p:spPr>
        <p:txBody>
          <a:bodyPr anchorCtr="0" anchor="ctr" bIns="91425" lIns="91425" spcFirstLastPara="1" rIns="91425" wrap="square" tIns="91425">
            <a:normAutofit/>
          </a:bodyPr>
          <a:lstStyle/>
          <a:p>
            <a:pPr indent="0" lvl="0" marL="0" rtl="0" algn="l">
              <a:spcBef>
                <a:spcPts val="1500"/>
              </a:spcBef>
              <a:spcAft>
                <a:spcPts val="0"/>
              </a:spcAft>
              <a:buNone/>
            </a:pPr>
            <a:r>
              <a:rPr lang="en" sz="1800"/>
              <a:t>Each league is evaluated using the fitness function and given a league score, which will be used to determine how evenly matched the league is compared to others. </a:t>
            </a:r>
            <a:endParaRPr sz="1800"/>
          </a:p>
          <a:p>
            <a:pPr indent="0" lvl="0" marL="0" rtl="0" algn="l">
              <a:spcBef>
                <a:spcPts val="1500"/>
              </a:spcBef>
              <a:spcAft>
                <a:spcPts val="1200"/>
              </a:spcAft>
              <a:buNone/>
            </a:pPr>
            <a:r>
              <a:t/>
            </a:r>
            <a:endParaRPr sz="18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7"/>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3. Selection</a:t>
            </a:r>
            <a:endParaRPr/>
          </a:p>
        </p:txBody>
      </p:sp>
      <p:sp>
        <p:nvSpPr>
          <p:cNvPr id="151" name="Google Shape;151;p27"/>
          <p:cNvSpPr txBox="1"/>
          <p:nvPr>
            <p:ph idx="1" type="body"/>
          </p:nvPr>
        </p:nvSpPr>
        <p:spPr>
          <a:xfrm>
            <a:off x="4644675" y="500925"/>
            <a:ext cx="4166400" cy="4098600"/>
          </a:xfrm>
          <a:prstGeom prst="rect">
            <a:avLst/>
          </a:prstGeom>
        </p:spPr>
        <p:txBody>
          <a:bodyPr anchorCtr="0" anchor="ctr" bIns="91425" lIns="91425" spcFirstLastPara="1" rIns="91425" wrap="square" tIns="91425">
            <a:normAutofit/>
          </a:bodyPr>
          <a:lstStyle/>
          <a:p>
            <a:pPr indent="0" lvl="0" marL="0" rtl="0" algn="l">
              <a:spcBef>
                <a:spcPts val="1500"/>
              </a:spcBef>
              <a:spcAft>
                <a:spcPts val="0"/>
              </a:spcAft>
              <a:buNone/>
            </a:pPr>
            <a:r>
              <a:rPr lang="en" sz="1800"/>
              <a:t>The leagues with the best scores are selected and automatically move onto the next generation, based on the fitness function. This happens because we do not want crossover or mutation to mess with our best leagues. The number of leagues that move onto the next generation are selected by the user. This is also known as </a:t>
            </a:r>
            <a:r>
              <a:rPr b="1" i="1" lang="en" sz="1800"/>
              <a:t>elitism</a:t>
            </a:r>
            <a:r>
              <a:rPr i="1" lang="en" sz="1800"/>
              <a:t>.</a:t>
            </a:r>
            <a:endParaRPr sz="1800"/>
          </a:p>
          <a:p>
            <a:pPr indent="0" lvl="0" marL="0" rtl="0" algn="l">
              <a:spcBef>
                <a:spcPts val="1500"/>
              </a:spcBef>
              <a:spcAft>
                <a:spcPts val="1200"/>
              </a:spcAft>
              <a:buNone/>
            </a:pPr>
            <a:r>
              <a:t/>
            </a:r>
            <a:endParaRPr sz="18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E9E9E"/>
        </a:solidFill>
      </p:bgPr>
    </p:bg>
    <p:spTree>
      <p:nvGrpSpPr>
        <p:cNvPr id="155" name="Shape 155"/>
        <p:cNvGrpSpPr/>
        <p:nvPr/>
      </p:nvGrpSpPr>
      <p:grpSpPr>
        <a:xfrm>
          <a:off x="0" y="0"/>
          <a:ext cx="0" cy="0"/>
          <a:chOff x="0" y="0"/>
          <a:chExt cx="0" cy="0"/>
        </a:xfrm>
      </p:grpSpPr>
      <p:graphicFrame>
        <p:nvGraphicFramePr>
          <p:cNvPr id="156" name="Google Shape;156;p28"/>
          <p:cNvGraphicFramePr/>
          <p:nvPr/>
        </p:nvGraphicFramePr>
        <p:xfrm>
          <a:off x="1848450" y="872400"/>
          <a:ext cx="3000000" cy="3000000"/>
        </p:xfrm>
        <a:graphic>
          <a:graphicData uri="http://schemas.openxmlformats.org/drawingml/2006/table">
            <a:tbl>
              <a:tblPr>
                <a:noFill/>
                <a:tableStyleId>{A1346E93-89C9-4A3F-96CB-C0519F7BEEAD}</a:tableStyleId>
              </a:tblPr>
              <a:tblGrid>
                <a:gridCol w="1159700"/>
              </a:tblGrid>
              <a:tr h="671925">
                <a:tc>
                  <a:txBody>
                    <a:bodyPr/>
                    <a:lstStyle/>
                    <a:p>
                      <a:pPr indent="0" lvl="0" marL="0" rtl="0" algn="ctr">
                        <a:spcBef>
                          <a:spcPts val="0"/>
                        </a:spcBef>
                        <a:spcAft>
                          <a:spcPts val="0"/>
                        </a:spcAft>
                        <a:buNone/>
                      </a:pPr>
                      <a:r>
                        <a:rPr lang="en" sz="2400"/>
                        <a:t>9</a:t>
                      </a:r>
                      <a:endParaRPr sz="2400"/>
                    </a:p>
                  </a:txBody>
                  <a:tcPr marT="91425" marB="91425" marR="91425" marL="91425">
                    <a:lnL cap="flat" cmpd="sng" w="76200">
                      <a:solidFill>
                        <a:schemeClr val="dk1"/>
                      </a:solidFill>
                      <a:prstDash val="solid"/>
                      <a:round/>
                      <a:headEnd len="sm" w="sm" type="none"/>
                      <a:tailEnd len="sm" w="sm" type="none"/>
                    </a:lnL>
                    <a:lnR cap="flat" cmpd="sng" w="76200">
                      <a:solidFill>
                        <a:schemeClr val="dk1"/>
                      </a:solidFill>
                      <a:prstDash val="solid"/>
                      <a:round/>
                      <a:headEnd len="sm" w="sm" type="none"/>
                      <a:tailEnd len="sm" w="sm" type="none"/>
                    </a:lnR>
                    <a:lnT cap="flat" cmpd="sng" w="76200">
                      <a:solidFill>
                        <a:schemeClr val="dk1"/>
                      </a:solidFill>
                      <a:prstDash val="solid"/>
                      <a:round/>
                      <a:headEnd len="sm" w="sm" type="none"/>
                      <a:tailEnd len="sm" w="sm" type="none"/>
                    </a:lnT>
                    <a:lnB cap="flat" cmpd="sng" w="76200">
                      <a:solidFill>
                        <a:schemeClr val="dk1"/>
                      </a:solidFill>
                      <a:prstDash val="solid"/>
                      <a:round/>
                      <a:headEnd len="sm" w="sm" type="none"/>
                      <a:tailEnd len="sm" w="sm" type="none"/>
                    </a:lnB>
                    <a:solidFill>
                      <a:schemeClr val="lt1"/>
                    </a:solidFill>
                  </a:tcPr>
                </a:tc>
              </a:tr>
              <a:tr h="671925">
                <a:tc>
                  <a:txBody>
                    <a:bodyPr/>
                    <a:lstStyle/>
                    <a:p>
                      <a:pPr indent="0" lvl="0" marL="0" rtl="0" algn="ctr">
                        <a:spcBef>
                          <a:spcPts val="0"/>
                        </a:spcBef>
                        <a:spcAft>
                          <a:spcPts val="0"/>
                        </a:spcAft>
                        <a:buNone/>
                      </a:pPr>
                      <a:r>
                        <a:rPr lang="en" sz="2400"/>
                        <a:t>20</a:t>
                      </a:r>
                      <a:endParaRPr sz="2400"/>
                    </a:p>
                  </a:txBody>
                  <a:tcPr marT="91425" marB="91425" marR="91425" marL="91425">
                    <a:lnL cap="flat" cmpd="sng" w="76200">
                      <a:solidFill>
                        <a:schemeClr val="dk1"/>
                      </a:solidFill>
                      <a:prstDash val="solid"/>
                      <a:round/>
                      <a:headEnd len="sm" w="sm" type="none"/>
                      <a:tailEnd len="sm" w="sm" type="none"/>
                    </a:lnL>
                    <a:lnR cap="flat" cmpd="sng" w="76200">
                      <a:solidFill>
                        <a:schemeClr val="dk1"/>
                      </a:solidFill>
                      <a:prstDash val="solid"/>
                      <a:round/>
                      <a:headEnd len="sm" w="sm" type="none"/>
                      <a:tailEnd len="sm" w="sm" type="none"/>
                    </a:lnR>
                    <a:lnT cap="flat" cmpd="sng" w="76200">
                      <a:solidFill>
                        <a:schemeClr val="dk1"/>
                      </a:solidFill>
                      <a:prstDash val="solid"/>
                      <a:round/>
                      <a:headEnd len="sm" w="sm" type="none"/>
                      <a:tailEnd len="sm" w="sm" type="none"/>
                    </a:lnT>
                    <a:lnB cap="flat" cmpd="sng" w="76200">
                      <a:solidFill>
                        <a:schemeClr val="dk1"/>
                      </a:solidFill>
                      <a:prstDash val="solid"/>
                      <a:round/>
                      <a:headEnd len="sm" w="sm" type="none"/>
                      <a:tailEnd len="sm" w="sm" type="none"/>
                    </a:lnB>
                    <a:solidFill>
                      <a:schemeClr val="lt1"/>
                    </a:solidFill>
                  </a:tcPr>
                </a:tc>
              </a:tr>
              <a:tr h="671925">
                <a:tc>
                  <a:txBody>
                    <a:bodyPr/>
                    <a:lstStyle/>
                    <a:p>
                      <a:pPr indent="0" lvl="0" marL="0" rtl="0" algn="ctr">
                        <a:spcBef>
                          <a:spcPts val="0"/>
                        </a:spcBef>
                        <a:spcAft>
                          <a:spcPts val="0"/>
                        </a:spcAft>
                        <a:buNone/>
                      </a:pPr>
                      <a:r>
                        <a:rPr lang="en" sz="2400"/>
                        <a:t>7</a:t>
                      </a:r>
                      <a:endParaRPr sz="2400"/>
                    </a:p>
                  </a:txBody>
                  <a:tcPr marT="91425" marB="91425" marR="91425" marL="91425">
                    <a:lnL cap="flat" cmpd="sng" w="76200">
                      <a:solidFill>
                        <a:schemeClr val="dk1"/>
                      </a:solidFill>
                      <a:prstDash val="solid"/>
                      <a:round/>
                      <a:headEnd len="sm" w="sm" type="none"/>
                      <a:tailEnd len="sm" w="sm" type="none"/>
                    </a:lnL>
                    <a:lnR cap="flat" cmpd="sng" w="76200">
                      <a:solidFill>
                        <a:schemeClr val="dk1"/>
                      </a:solidFill>
                      <a:prstDash val="solid"/>
                      <a:round/>
                      <a:headEnd len="sm" w="sm" type="none"/>
                      <a:tailEnd len="sm" w="sm" type="none"/>
                    </a:lnR>
                    <a:lnT cap="flat" cmpd="sng" w="76200">
                      <a:solidFill>
                        <a:schemeClr val="dk1"/>
                      </a:solidFill>
                      <a:prstDash val="solid"/>
                      <a:round/>
                      <a:headEnd len="sm" w="sm" type="none"/>
                      <a:tailEnd len="sm" w="sm" type="none"/>
                    </a:lnT>
                    <a:lnB cap="flat" cmpd="sng" w="76200">
                      <a:solidFill>
                        <a:schemeClr val="dk1"/>
                      </a:solidFill>
                      <a:prstDash val="solid"/>
                      <a:round/>
                      <a:headEnd len="sm" w="sm" type="none"/>
                      <a:tailEnd len="sm" w="sm" type="none"/>
                    </a:lnB>
                    <a:solidFill>
                      <a:schemeClr val="lt1"/>
                    </a:solidFill>
                  </a:tcPr>
                </a:tc>
              </a:tr>
              <a:tr h="671925">
                <a:tc>
                  <a:txBody>
                    <a:bodyPr/>
                    <a:lstStyle/>
                    <a:p>
                      <a:pPr indent="0" lvl="0" marL="0" rtl="0" algn="ctr">
                        <a:spcBef>
                          <a:spcPts val="0"/>
                        </a:spcBef>
                        <a:spcAft>
                          <a:spcPts val="0"/>
                        </a:spcAft>
                        <a:buNone/>
                      </a:pPr>
                      <a:r>
                        <a:rPr lang="en" sz="2400"/>
                        <a:t>16</a:t>
                      </a:r>
                      <a:endParaRPr sz="2400"/>
                    </a:p>
                  </a:txBody>
                  <a:tcPr marT="91425" marB="91425" marR="91425" marL="91425">
                    <a:lnL cap="flat" cmpd="sng" w="76200">
                      <a:solidFill>
                        <a:schemeClr val="dk1"/>
                      </a:solidFill>
                      <a:prstDash val="solid"/>
                      <a:round/>
                      <a:headEnd len="sm" w="sm" type="none"/>
                      <a:tailEnd len="sm" w="sm" type="none"/>
                    </a:lnL>
                    <a:lnR cap="flat" cmpd="sng" w="76200">
                      <a:solidFill>
                        <a:schemeClr val="dk1"/>
                      </a:solidFill>
                      <a:prstDash val="solid"/>
                      <a:round/>
                      <a:headEnd len="sm" w="sm" type="none"/>
                      <a:tailEnd len="sm" w="sm" type="none"/>
                    </a:lnR>
                    <a:lnT cap="flat" cmpd="sng" w="76200">
                      <a:solidFill>
                        <a:schemeClr val="dk1"/>
                      </a:solidFill>
                      <a:prstDash val="solid"/>
                      <a:round/>
                      <a:headEnd len="sm" w="sm" type="none"/>
                      <a:tailEnd len="sm" w="sm" type="none"/>
                    </a:lnT>
                    <a:lnB cap="flat" cmpd="sng" w="76200">
                      <a:solidFill>
                        <a:schemeClr val="dk1"/>
                      </a:solidFill>
                      <a:prstDash val="solid"/>
                      <a:round/>
                      <a:headEnd len="sm" w="sm" type="none"/>
                      <a:tailEnd len="sm" w="sm" type="none"/>
                    </a:lnB>
                    <a:solidFill>
                      <a:schemeClr val="lt1"/>
                    </a:solidFill>
                  </a:tcPr>
                </a:tc>
              </a:tr>
              <a:tr h="671925">
                <a:tc>
                  <a:txBody>
                    <a:bodyPr/>
                    <a:lstStyle/>
                    <a:p>
                      <a:pPr indent="0" lvl="0" marL="0" rtl="0" algn="ctr">
                        <a:spcBef>
                          <a:spcPts val="0"/>
                        </a:spcBef>
                        <a:spcAft>
                          <a:spcPts val="0"/>
                        </a:spcAft>
                        <a:buNone/>
                      </a:pPr>
                      <a:r>
                        <a:rPr lang="en" sz="2400"/>
                        <a:t>25</a:t>
                      </a:r>
                      <a:endParaRPr sz="2400"/>
                    </a:p>
                  </a:txBody>
                  <a:tcPr marT="91425" marB="91425" marR="91425" marL="91425">
                    <a:lnL cap="flat" cmpd="sng" w="76200">
                      <a:solidFill>
                        <a:schemeClr val="dk1"/>
                      </a:solidFill>
                      <a:prstDash val="solid"/>
                      <a:round/>
                      <a:headEnd len="sm" w="sm" type="none"/>
                      <a:tailEnd len="sm" w="sm" type="none"/>
                    </a:lnL>
                    <a:lnR cap="flat" cmpd="sng" w="76200">
                      <a:solidFill>
                        <a:schemeClr val="dk1"/>
                      </a:solidFill>
                      <a:prstDash val="solid"/>
                      <a:round/>
                      <a:headEnd len="sm" w="sm" type="none"/>
                      <a:tailEnd len="sm" w="sm" type="none"/>
                    </a:lnR>
                    <a:lnT cap="flat" cmpd="sng" w="76200">
                      <a:solidFill>
                        <a:schemeClr val="dk1"/>
                      </a:solidFill>
                      <a:prstDash val="solid"/>
                      <a:round/>
                      <a:headEnd len="sm" w="sm" type="none"/>
                      <a:tailEnd len="sm" w="sm" type="none"/>
                    </a:lnT>
                    <a:lnB cap="flat" cmpd="sng" w="76200">
                      <a:solidFill>
                        <a:schemeClr val="dk1"/>
                      </a:solidFill>
                      <a:prstDash val="solid"/>
                      <a:round/>
                      <a:headEnd len="sm" w="sm" type="none"/>
                      <a:tailEnd len="sm" w="sm" type="none"/>
                    </a:lnB>
                    <a:solidFill>
                      <a:schemeClr val="lt1"/>
                    </a:solidFill>
                  </a:tcPr>
                </a:tc>
              </a:tr>
              <a:tr h="671925">
                <a:tc>
                  <a:txBody>
                    <a:bodyPr/>
                    <a:lstStyle/>
                    <a:p>
                      <a:pPr indent="0" lvl="0" marL="0" rtl="0" algn="ctr">
                        <a:spcBef>
                          <a:spcPts val="0"/>
                        </a:spcBef>
                        <a:spcAft>
                          <a:spcPts val="0"/>
                        </a:spcAft>
                        <a:buNone/>
                      </a:pPr>
                      <a:r>
                        <a:rPr lang="en" sz="2400"/>
                        <a:t>2</a:t>
                      </a:r>
                      <a:endParaRPr sz="2400"/>
                    </a:p>
                  </a:txBody>
                  <a:tcPr marT="91425" marB="91425" marR="91425" marL="91425">
                    <a:lnL cap="flat" cmpd="sng" w="76200">
                      <a:solidFill>
                        <a:schemeClr val="dk1"/>
                      </a:solidFill>
                      <a:prstDash val="solid"/>
                      <a:round/>
                      <a:headEnd len="sm" w="sm" type="none"/>
                      <a:tailEnd len="sm" w="sm" type="none"/>
                    </a:lnL>
                    <a:lnR cap="flat" cmpd="sng" w="76200">
                      <a:solidFill>
                        <a:schemeClr val="dk1"/>
                      </a:solidFill>
                      <a:prstDash val="solid"/>
                      <a:round/>
                      <a:headEnd len="sm" w="sm" type="none"/>
                      <a:tailEnd len="sm" w="sm" type="none"/>
                    </a:lnR>
                    <a:lnT cap="flat" cmpd="sng" w="76200">
                      <a:solidFill>
                        <a:schemeClr val="dk1"/>
                      </a:solidFill>
                      <a:prstDash val="solid"/>
                      <a:round/>
                      <a:headEnd len="sm" w="sm" type="none"/>
                      <a:tailEnd len="sm" w="sm" type="none"/>
                    </a:lnT>
                    <a:lnB cap="flat" cmpd="sng" w="76200">
                      <a:solidFill>
                        <a:schemeClr val="dk1"/>
                      </a:solidFill>
                      <a:prstDash val="solid"/>
                      <a:round/>
                      <a:headEnd len="sm" w="sm" type="none"/>
                      <a:tailEnd len="sm" w="sm" type="none"/>
                    </a:lnB>
                    <a:solidFill>
                      <a:schemeClr val="lt1"/>
                    </a:solidFill>
                  </a:tcPr>
                </a:tc>
              </a:tr>
            </a:tbl>
          </a:graphicData>
        </a:graphic>
      </p:graphicFrame>
      <p:graphicFrame>
        <p:nvGraphicFramePr>
          <p:cNvPr id="157" name="Google Shape;157;p28"/>
          <p:cNvGraphicFramePr/>
          <p:nvPr/>
        </p:nvGraphicFramePr>
        <p:xfrm>
          <a:off x="6159900" y="872400"/>
          <a:ext cx="3000000" cy="3000000"/>
        </p:xfrm>
        <a:graphic>
          <a:graphicData uri="http://schemas.openxmlformats.org/drawingml/2006/table">
            <a:tbl>
              <a:tblPr>
                <a:noFill/>
                <a:tableStyleId>{A1346E93-89C9-4A3F-96CB-C0519F7BEEAD}</a:tableStyleId>
              </a:tblPr>
              <a:tblGrid>
                <a:gridCol w="1159700"/>
              </a:tblGrid>
              <a:tr h="671925">
                <a:tc>
                  <a:txBody>
                    <a:bodyPr/>
                    <a:lstStyle/>
                    <a:p>
                      <a:pPr indent="0" lvl="0" marL="0" rtl="0" algn="ctr">
                        <a:spcBef>
                          <a:spcPts val="0"/>
                        </a:spcBef>
                        <a:spcAft>
                          <a:spcPts val="0"/>
                        </a:spcAft>
                        <a:buNone/>
                      </a:pPr>
                      <a:r>
                        <a:rPr lang="en" sz="2400"/>
                        <a:t>2</a:t>
                      </a:r>
                      <a:endParaRPr sz="2400"/>
                    </a:p>
                  </a:txBody>
                  <a:tcPr marT="91425" marB="91425" marR="91425" marL="91425">
                    <a:lnL cap="flat" cmpd="sng" w="76200">
                      <a:solidFill>
                        <a:schemeClr val="dk1"/>
                      </a:solidFill>
                      <a:prstDash val="solid"/>
                      <a:round/>
                      <a:headEnd len="sm" w="sm" type="none"/>
                      <a:tailEnd len="sm" w="sm" type="none"/>
                    </a:lnL>
                    <a:lnR cap="flat" cmpd="sng" w="76200">
                      <a:solidFill>
                        <a:schemeClr val="dk1"/>
                      </a:solidFill>
                      <a:prstDash val="solid"/>
                      <a:round/>
                      <a:headEnd len="sm" w="sm" type="none"/>
                      <a:tailEnd len="sm" w="sm" type="none"/>
                    </a:lnR>
                    <a:lnT cap="flat" cmpd="sng" w="76200">
                      <a:solidFill>
                        <a:schemeClr val="dk1"/>
                      </a:solidFill>
                      <a:prstDash val="solid"/>
                      <a:round/>
                      <a:headEnd len="sm" w="sm" type="none"/>
                      <a:tailEnd len="sm" w="sm" type="none"/>
                    </a:lnT>
                    <a:lnB cap="flat" cmpd="sng" w="76200">
                      <a:solidFill>
                        <a:schemeClr val="dk1"/>
                      </a:solidFill>
                      <a:prstDash val="solid"/>
                      <a:round/>
                      <a:headEnd len="sm" w="sm" type="none"/>
                      <a:tailEnd len="sm" w="sm" type="none"/>
                    </a:lnB>
                    <a:solidFill>
                      <a:schemeClr val="lt1"/>
                    </a:solidFill>
                  </a:tcPr>
                </a:tc>
              </a:tr>
              <a:tr h="671925">
                <a:tc>
                  <a:txBody>
                    <a:bodyPr/>
                    <a:lstStyle/>
                    <a:p>
                      <a:pPr indent="0" lvl="0" marL="0" rtl="0" algn="ctr">
                        <a:spcBef>
                          <a:spcPts val="0"/>
                        </a:spcBef>
                        <a:spcAft>
                          <a:spcPts val="0"/>
                        </a:spcAft>
                        <a:buNone/>
                      </a:pPr>
                      <a:r>
                        <a:rPr lang="en" sz="2400"/>
                        <a:t>7</a:t>
                      </a:r>
                      <a:endParaRPr sz="2400"/>
                    </a:p>
                  </a:txBody>
                  <a:tcPr marT="91425" marB="91425" marR="91425" marL="91425">
                    <a:lnL cap="flat" cmpd="sng" w="76200">
                      <a:solidFill>
                        <a:schemeClr val="dk1"/>
                      </a:solidFill>
                      <a:prstDash val="solid"/>
                      <a:round/>
                      <a:headEnd len="sm" w="sm" type="none"/>
                      <a:tailEnd len="sm" w="sm" type="none"/>
                    </a:lnL>
                    <a:lnR cap="flat" cmpd="sng" w="76200">
                      <a:solidFill>
                        <a:schemeClr val="dk1"/>
                      </a:solidFill>
                      <a:prstDash val="solid"/>
                      <a:round/>
                      <a:headEnd len="sm" w="sm" type="none"/>
                      <a:tailEnd len="sm" w="sm" type="none"/>
                    </a:lnR>
                    <a:lnT cap="flat" cmpd="sng" w="76200">
                      <a:solidFill>
                        <a:schemeClr val="dk1"/>
                      </a:solidFill>
                      <a:prstDash val="solid"/>
                      <a:round/>
                      <a:headEnd len="sm" w="sm" type="none"/>
                      <a:tailEnd len="sm" w="sm" type="none"/>
                    </a:lnT>
                    <a:lnB cap="flat" cmpd="sng" w="76200">
                      <a:solidFill>
                        <a:schemeClr val="dk1"/>
                      </a:solidFill>
                      <a:prstDash val="solid"/>
                      <a:round/>
                      <a:headEnd len="sm" w="sm" type="none"/>
                      <a:tailEnd len="sm" w="sm" type="none"/>
                    </a:lnB>
                    <a:solidFill>
                      <a:schemeClr val="lt1"/>
                    </a:solidFill>
                  </a:tcPr>
                </a:tc>
              </a:tr>
              <a:tr h="671925">
                <a:tc>
                  <a:txBody>
                    <a:bodyPr/>
                    <a:lstStyle/>
                    <a:p>
                      <a:pPr indent="0" lvl="0" marL="0" rtl="0" algn="ctr">
                        <a:spcBef>
                          <a:spcPts val="0"/>
                        </a:spcBef>
                        <a:spcAft>
                          <a:spcPts val="0"/>
                        </a:spcAft>
                        <a:buNone/>
                      </a:pPr>
                      <a:r>
                        <a:t/>
                      </a:r>
                      <a:endParaRPr sz="2400"/>
                    </a:p>
                  </a:txBody>
                  <a:tcPr marT="91425" marB="91425" marR="91425" marL="91425">
                    <a:lnL cap="flat" cmpd="sng" w="76200">
                      <a:solidFill>
                        <a:schemeClr val="dk1"/>
                      </a:solidFill>
                      <a:prstDash val="solid"/>
                      <a:round/>
                      <a:headEnd len="sm" w="sm" type="none"/>
                      <a:tailEnd len="sm" w="sm" type="none"/>
                    </a:lnL>
                    <a:lnR cap="flat" cmpd="sng" w="76200">
                      <a:solidFill>
                        <a:schemeClr val="dk1"/>
                      </a:solidFill>
                      <a:prstDash val="solid"/>
                      <a:round/>
                      <a:headEnd len="sm" w="sm" type="none"/>
                      <a:tailEnd len="sm" w="sm" type="none"/>
                    </a:lnR>
                    <a:lnT cap="flat" cmpd="sng" w="76200">
                      <a:solidFill>
                        <a:schemeClr val="dk1"/>
                      </a:solidFill>
                      <a:prstDash val="solid"/>
                      <a:round/>
                      <a:headEnd len="sm" w="sm" type="none"/>
                      <a:tailEnd len="sm" w="sm" type="none"/>
                    </a:lnT>
                    <a:lnB cap="flat" cmpd="sng" w="76200">
                      <a:solidFill>
                        <a:schemeClr val="dk1"/>
                      </a:solidFill>
                      <a:prstDash val="solid"/>
                      <a:round/>
                      <a:headEnd len="sm" w="sm" type="none"/>
                      <a:tailEnd len="sm" w="sm" type="none"/>
                    </a:lnB>
                    <a:solidFill>
                      <a:schemeClr val="lt1"/>
                    </a:solidFill>
                  </a:tcPr>
                </a:tc>
              </a:tr>
              <a:tr h="671925">
                <a:tc>
                  <a:txBody>
                    <a:bodyPr/>
                    <a:lstStyle/>
                    <a:p>
                      <a:pPr indent="0" lvl="0" marL="0" rtl="0" algn="ctr">
                        <a:spcBef>
                          <a:spcPts val="0"/>
                        </a:spcBef>
                        <a:spcAft>
                          <a:spcPts val="0"/>
                        </a:spcAft>
                        <a:buNone/>
                      </a:pPr>
                      <a:r>
                        <a:t/>
                      </a:r>
                      <a:endParaRPr sz="2400"/>
                    </a:p>
                  </a:txBody>
                  <a:tcPr marT="91425" marB="91425" marR="91425" marL="91425">
                    <a:lnL cap="flat" cmpd="sng" w="76200">
                      <a:solidFill>
                        <a:schemeClr val="dk1"/>
                      </a:solidFill>
                      <a:prstDash val="solid"/>
                      <a:round/>
                      <a:headEnd len="sm" w="sm" type="none"/>
                      <a:tailEnd len="sm" w="sm" type="none"/>
                    </a:lnL>
                    <a:lnR cap="flat" cmpd="sng" w="76200">
                      <a:solidFill>
                        <a:schemeClr val="dk1"/>
                      </a:solidFill>
                      <a:prstDash val="solid"/>
                      <a:round/>
                      <a:headEnd len="sm" w="sm" type="none"/>
                      <a:tailEnd len="sm" w="sm" type="none"/>
                    </a:lnR>
                    <a:lnT cap="flat" cmpd="sng" w="76200">
                      <a:solidFill>
                        <a:schemeClr val="dk1"/>
                      </a:solidFill>
                      <a:prstDash val="solid"/>
                      <a:round/>
                      <a:headEnd len="sm" w="sm" type="none"/>
                      <a:tailEnd len="sm" w="sm" type="none"/>
                    </a:lnT>
                    <a:lnB cap="flat" cmpd="sng" w="76200">
                      <a:solidFill>
                        <a:schemeClr val="dk1"/>
                      </a:solidFill>
                      <a:prstDash val="solid"/>
                      <a:round/>
                      <a:headEnd len="sm" w="sm" type="none"/>
                      <a:tailEnd len="sm" w="sm" type="none"/>
                    </a:lnB>
                    <a:solidFill>
                      <a:schemeClr val="lt1"/>
                    </a:solidFill>
                  </a:tcPr>
                </a:tc>
              </a:tr>
              <a:tr h="671925">
                <a:tc>
                  <a:txBody>
                    <a:bodyPr/>
                    <a:lstStyle/>
                    <a:p>
                      <a:pPr indent="0" lvl="0" marL="0" rtl="0" algn="ctr">
                        <a:spcBef>
                          <a:spcPts val="0"/>
                        </a:spcBef>
                        <a:spcAft>
                          <a:spcPts val="0"/>
                        </a:spcAft>
                        <a:buNone/>
                      </a:pPr>
                      <a:r>
                        <a:t/>
                      </a:r>
                      <a:endParaRPr sz="2400"/>
                    </a:p>
                  </a:txBody>
                  <a:tcPr marT="91425" marB="91425" marR="91425" marL="91425">
                    <a:lnL cap="flat" cmpd="sng" w="76200">
                      <a:solidFill>
                        <a:schemeClr val="dk1"/>
                      </a:solidFill>
                      <a:prstDash val="solid"/>
                      <a:round/>
                      <a:headEnd len="sm" w="sm" type="none"/>
                      <a:tailEnd len="sm" w="sm" type="none"/>
                    </a:lnL>
                    <a:lnR cap="flat" cmpd="sng" w="76200">
                      <a:solidFill>
                        <a:schemeClr val="dk1"/>
                      </a:solidFill>
                      <a:prstDash val="solid"/>
                      <a:round/>
                      <a:headEnd len="sm" w="sm" type="none"/>
                      <a:tailEnd len="sm" w="sm" type="none"/>
                    </a:lnR>
                    <a:lnT cap="flat" cmpd="sng" w="76200">
                      <a:solidFill>
                        <a:schemeClr val="dk1"/>
                      </a:solidFill>
                      <a:prstDash val="solid"/>
                      <a:round/>
                      <a:headEnd len="sm" w="sm" type="none"/>
                      <a:tailEnd len="sm" w="sm" type="none"/>
                    </a:lnT>
                    <a:lnB cap="flat" cmpd="sng" w="76200">
                      <a:solidFill>
                        <a:schemeClr val="dk1"/>
                      </a:solidFill>
                      <a:prstDash val="solid"/>
                      <a:round/>
                      <a:headEnd len="sm" w="sm" type="none"/>
                      <a:tailEnd len="sm" w="sm" type="none"/>
                    </a:lnB>
                    <a:solidFill>
                      <a:schemeClr val="lt1"/>
                    </a:solidFill>
                  </a:tcPr>
                </a:tc>
              </a:tr>
              <a:tr h="671925">
                <a:tc>
                  <a:txBody>
                    <a:bodyPr/>
                    <a:lstStyle/>
                    <a:p>
                      <a:pPr indent="0" lvl="0" marL="0" rtl="0" algn="ctr">
                        <a:spcBef>
                          <a:spcPts val="0"/>
                        </a:spcBef>
                        <a:spcAft>
                          <a:spcPts val="0"/>
                        </a:spcAft>
                        <a:buNone/>
                      </a:pPr>
                      <a:r>
                        <a:t/>
                      </a:r>
                      <a:endParaRPr sz="2400"/>
                    </a:p>
                  </a:txBody>
                  <a:tcPr marT="91425" marB="91425" marR="91425" marL="91425">
                    <a:lnL cap="flat" cmpd="sng" w="76200">
                      <a:solidFill>
                        <a:schemeClr val="dk1"/>
                      </a:solidFill>
                      <a:prstDash val="solid"/>
                      <a:round/>
                      <a:headEnd len="sm" w="sm" type="none"/>
                      <a:tailEnd len="sm" w="sm" type="none"/>
                    </a:lnL>
                    <a:lnR cap="flat" cmpd="sng" w="76200">
                      <a:solidFill>
                        <a:schemeClr val="dk1"/>
                      </a:solidFill>
                      <a:prstDash val="solid"/>
                      <a:round/>
                      <a:headEnd len="sm" w="sm" type="none"/>
                      <a:tailEnd len="sm" w="sm" type="none"/>
                    </a:lnR>
                    <a:lnT cap="flat" cmpd="sng" w="76200">
                      <a:solidFill>
                        <a:schemeClr val="dk1"/>
                      </a:solidFill>
                      <a:prstDash val="solid"/>
                      <a:round/>
                      <a:headEnd len="sm" w="sm" type="none"/>
                      <a:tailEnd len="sm" w="sm" type="none"/>
                    </a:lnT>
                    <a:lnB cap="flat" cmpd="sng" w="76200">
                      <a:solidFill>
                        <a:schemeClr val="dk1"/>
                      </a:solidFill>
                      <a:prstDash val="solid"/>
                      <a:round/>
                      <a:headEnd len="sm" w="sm" type="none"/>
                      <a:tailEnd len="sm" w="sm" type="none"/>
                    </a:lnB>
                    <a:solidFill>
                      <a:schemeClr val="lt1"/>
                    </a:solidFill>
                  </a:tcPr>
                </a:tc>
              </a:tr>
            </a:tbl>
          </a:graphicData>
        </a:graphic>
      </p:graphicFrame>
      <p:sp>
        <p:nvSpPr>
          <p:cNvPr id="158" name="Google Shape;158;p28"/>
          <p:cNvSpPr txBox="1"/>
          <p:nvPr/>
        </p:nvSpPr>
        <p:spPr>
          <a:xfrm>
            <a:off x="1617100" y="283400"/>
            <a:ext cx="16224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chemeClr val="lt1"/>
                </a:solidFill>
                <a:latin typeface="Roboto"/>
                <a:ea typeface="Roboto"/>
                <a:cs typeface="Roboto"/>
                <a:sym typeface="Roboto"/>
              </a:rPr>
              <a:t>Generation 0</a:t>
            </a:r>
            <a:endParaRPr b="1" sz="1800">
              <a:solidFill>
                <a:schemeClr val="lt1"/>
              </a:solidFill>
              <a:latin typeface="Roboto"/>
              <a:ea typeface="Roboto"/>
              <a:cs typeface="Roboto"/>
              <a:sym typeface="Roboto"/>
            </a:endParaRPr>
          </a:p>
        </p:txBody>
      </p:sp>
      <p:sp>
        <p:nvSpPr>
          <p:cNvPr id="159" name="Google Shape;159;p28"/>
          <p:cNvSpPr txBox="1"/>
          <p:nvPr/>
        </p:nvSpPr>
        <p:spPr>
          <a:xfrm>
            <a:off x="5928550" y="283400"/>
            <a:ext cx="16224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chemeClr val="lt1"/>
                </a:solidFill>
                <a:latin typeface="Roboto"/>
                <a:ea typeface="Roboto"/>
                <a:cs typeface="Roboto"/>
                <a:sym typeface="Roboto"/>
              </a:rPr>
              <a:t>Generation 1</a:t>
            </a:r>
            <a:endParaRPr b="1" sz="1800">
              <a:solidFill>
                <a:schemeClr val="lt1"/>
              </a:solidFill>
              <a:latin typeface="Roboto"/>
              <a:ea typeface="Roboto"/>
              <a:cs typeface="Roboto"/>
              <a:sym typeface="Roboto"/>
            </a:endParaRPr>
          </a:p>
        </p:txBody>
      </p:sp>
      <p:cxnSp>
        <p:nvCxnSpPr>
          <p:cNvPr id="160" name="Google Shape;160;p28"/>
          <p:cNvCxnSpPr/>
          <p:nvPr/>
        </p:nvCxnSpPr>
        <p:spPr>
          <a:xfrm flipH="1" rot="10800000">
            <a:off x="3453325" y="1320850"/>
            <a:ext cx="2267700" cy="3218700"/>
          </a:xfrm>
          <a:prstGeom prst="straightConnector1">
            <a:avLst/>
          </a:prstGeom>
          <a:noFill/>
          <a:ln cap="flat" cmpd="sng" w="38100">
            <a:solidFill>
              <a:schemeClr val="lt1"/>
            </a:solidFill>
            <a:prstDash val="solid"/>
            <a:round/>
            <a:headEnd len="med" w="med" type="none"/>
            <a:tailEnd len="med" w="med" type="triangle"/>
          </a:ln>
        </p:spPr>
      </p:cxnSp>
      <p:cxnSp>
        <p:nvCxnSpPr>
          <p:cNvPr id="161" name="Google Shape;161;p28"/>
          <p:cNvCxnSpPr/>
          <p:nvPr/>
        </p:nvCxnSpPr>
        <p:spPr>
          <a:xfrm flipH="1" rot="10800000">
            <a:off x="3409100" y="1940075"/>
            <a:ext cx="2311800" cy="619500"/>
          </a:xfrm>
          <a:prstGeom prst="straightConnector1">
            <a:avLst/>
          </a:prstGeom>
          <a:noFill/>
          <a:ln cap="flat" cmpd="sng" w="38100">
            <a:solidFill>
              <a:schemeClr val="lt1"/>
            </a:solidFill>
            <a:prstDash val="solid"/>
            <a:round/>
            <a:headEnd len="med" w="med" type="none"/>
            <a:tailEnd len="med" w="med" type="triangl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9"/>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4. Crossover</a:t>
            </a:r>
            <a:endParaRPr/>
          </a:p>
        </p:txBody>
      </p:sp>
      <p:sp>
        <p:nvSpPr>
          <p:cNvPr id="167" name="Google Shape;167;p29"/>
          <p:cNvSpPr txBox="1"/>
          <p:nvPr>
            <p:ph idx="1" type="body"/>
          </p:nvPr>
        </p:nvSpPr>
        <p:spPr>
          <a:xfrm>
            <a:off x="4644675" y="500925"/>
            <a:ext cx="4166400" cy="4098600"/>
          </a:xfrm>
          <a:prstGeom prst="rect">
            <a:avLst/>
          </a:prstGeom>
        </p:spPr>
        <p:txBody>
          <a:bodyPr anchorCtr="0" anchor="ctr" bIns="91425" lIns="91425" spcFirstLastPara="1" rIns="91425" wrap="square" tIns="91425">
            <a:normAutofit/>
          </a:bodyPr>
          <a:lstStyle/>
          <a:p>
            <a:pPr indent="0" lvl="0" marL="0" rtl="0" algn="l">
              <a:spcBef>
                <a:spcPts val="1500"/>
              </a:spcBef>
              <a:spcAft>
                <a:spcPts val="0"/>
              </a:spcAft>
              <a:buNone/>
            </a:pPr>
            <a:r>
              <a:rPr lang="en" sz="1800"/>
              <a:t>A random league from the generation is chosen from the generation for </a:t>
            </a:r>
            <a:r>
              <a:rPr b="1" i="1" lang="en" sz="1800"/>
              <a:t>two-point crossover</a:t>
            </a:r>
            <a:r>
              <a:rPr lang="en" sz="1800"/>
              <a:t>. In this instance, a crossover is trading players between 2 random teams from the league selected.</a:t>
            </a:r>
            <a:endParaRPr sz="1800"/>
          </a:p>
          <a:p>
            <a:pPr indent="0" lvl="0" marL="0" rtl="0" algn="l">
              <a:spcBef>
                <a:spcPts val="1500"/>
              </a:spcBef>
              <a:spcAft>
                <a:spcPts val="1200"/>
              </a:spcAft>
              <a:buNone/>
            </a:pPr>
            <a:r>
              <a:t/>
            </a:r>
            <a:endParaRPr sz="18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id="172" name="Google Shape;172;p30"/>
          <p:cNvPicPr preferRelativeResize="0"/>
          <p:nvPr/>
        </p:nvPicPr>
        <p:blipFill>
          <a:blip r:embed="rId3">
            <a:alphaModFix/>
          </a:blip>
          <a:stretch>
            <a:fillRect/>
          </a:stretch>
        </p:blipFill>
        <p:spPr>
          <a:xfrm>
            <a:off x="3995750" y="1675950"/>
            <a:ext cx="4836576" cy="2735700"/>
          </a:xfrm>
          <a:prstGeom prst="rect">
            <a:avLst/>
          </a:prstGeom>
          <a:noFill/>
          <a:ln>
            <a:noFill/>
          </a:ln>
        </p:spPr>
      </p:pic>
      <p:sp>
        <p:nvSpPr>
          <p:cNvPr id="173" name="Google Shape;173;p30"/>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Two-Point Crossover</a:t>
            </a:r>
            <a:endParaRPr/>
          </a:p>
        </p:txBody>
      </p:sp>
      <p:sp>
        <p:nvSpPr>
          <p:cNvPr id="174" name="Google Shape;174;p30"/>
          <p:cNvSpPr txBox="1"/>
          <p:nvPr>
            <p:ph idx="1" type="body"/>
          </p:nvPr>
        </p:nvSpPr>
        <p:spPr>
          <a:xfrm>
            <a:off x="311700" y="1505700"/>
            <a:ext cx="3999900" cy="3076200"/>
          </a:xfrm>
          <a:prstGeom prst="rect">
            <a:avLst/>
          </a:prstGeom>
        </p:spPr>
        <p:txBody>
          <a:bodyPr anchorCtr="0" anchor="ctr" bIns="91425" lIns="91425" spcFirstLastPara="1" rIns="91425" wrap="square" tIns="91425">
            <a:normAutofit/>
          </a:bodyPr>
          <a:lstStyle/>
          <a:p>
            <a:pPr indent="0" lvl="0" marL="0" rtl="0" algn="l">
              <a:lnSpc>
                <a:spcPct val="100000"/>
              </a:lnSpc>
              <a:spcBef>
                <a:spcPts val="0"/>
              </a:spcBef>
              <a:spcAft>
                <a:spcPts val="0"/>
              </a:spcAft>
              <a:buNone/>
            </a:pPr>
            <a:r>
              <a:rPr lang="en" sz="1800">
                <a:latin typeface="Arial"/>
                <a:ea typeface="Arial"/>
                <a:cs typeface="Arial"/>
                <a:sym typeface="Arial"/>
              </a:rPr>
              <a:t>Two random points are chosen on each parent and the genetic material is exchanged at these points to create offspring.</a:t>
            </a:r>
            <a:endParaRPr sz="1800">
              <a:latin typeface="Arial"/>
              <a:ea typeface="Arial"/>
              <a:cs typeface="Arial"/>
              <a:sym typeface="Arial"/>
            </a:endParaRPr>
          </a:p>
          <a:p>
            <a:pPr indent="0" lvl="0" marL="0" rtl="0" algn="l">
              <a:spcBef>
                <a:spcPts val="0"/>
              </a:spcBef>
              <a:spcAft>
                <a:spcPts val="1200"/>
              </a:spcAft>
              <a:buNone/>
            </a:pPr>
            <a:r>
              <a:t/>
            </a:r>
            <a:endParaRPr sz="18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78" name="Shape 178"/>
        <p:cNvGrpSpPr/>
        <p:nvPr/>
      </p:nvGrpSpPr>
      <p:grpSpPr>
        <a:xfrm>
          <a:off x="0" y="0"/>
          <a:ext cx="0" cy="0"/>
          <a:chOff x="0" y="0"/>
          <a:chExt cx="0" cy="0"/>
        </a:xfrm>
      </p:grpSpPr>
      <p:pic>
        <p:nvPicPr>
          <p:cNvPr id="179" name="Google Shape;179;p31"/>
          <p:cNvPicPr preferRelativeResize="0"/>
          <p:nvPr/>
        </p:nvPicPr>
        <p:blipFill>
          <a:blip r:embed="rId3">
            <a:alphaModFix/>
          </a:blip>
          <a:stretch>
            <a:fillRect/>
          </a:stretch>
        </p:blipFill>
        <p:spPr>
          <a:xfrm>
            <a:off x="1833725" y="152400"/>
            <a:ext cx="1821337" cy="4838701"/>
          </a:xfrm>
          <a:prstGeom prst="rect">
            <a:avLst/>
          </a:prstGeom>
          <a:noFill/>
          <a:ln>
            <a:noFill/>
          </a:ln>
        </p:spPr>
      </p:pic>
      <p:pic>
        <p:nvPicPr>
          <p:cNvPr id="180" name="Google Shape;180;p31"/>
          <p:cNvPicPr preferRelativeResize="0"/>
          <p:nvPr/>
        </p:nvPicPr>
        <p:blipFill>
          <a:blip r:embed="rId4">
            <a:alphaModFix/>
          </a:blip>
          <a:stretch>
            <a:fillRect/>
          </a:stretch>
        </p:blipFill>
        <p:spPr>
          <a:xfrm>
            <a:off x="5488787" y="152400"/>
            <a:ext cx="1826958" cy="48387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4"/>
          <p:cNvSpPr txBox="1"/>
          <p:nvPr>
            <p:ph type="title"/>
          </p:nvPr>
        </p:nvSpPr>
        <p:spPr>
          <a:xfrm>
            <a:off x="311700" y="539725"/>
            <a:ext cx="8520600" cy="1282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My Project Description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2"/>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5. Mutation</a:t>
            </a:r>
            <a:endParaRPr/>
          </a:p>
        </p:txBody>
      </p:sp>
      <p:sp>
        <p:nvSpPr>
          <p:cNvPr id="186" name="Google Shape;186;p32"/>
          <p:cNvSpPr txBox="1"/>
          <p:nvPr>
            <p:ph idx="1" type="body"/>
          </p:nvPr>
        </p:nvSpPr>
        <p:spPr>
          <a:xfrm>
            <a:off x="4644675" y="500925"/>
            <a:ext cx="4166400" cy="4098600"/>
          </a:xfrm>
          <a:prstGeom prst="rect">
            <a:avLst/>
          </a:prstGeom>
        </p:spPr>
        <p:txBody>
          <a:bodyPr anchorCtr="0" anchor="ctr" bIns="91425" lIns="91425" spcFirstLastPara="1" rIns="91425" wrap="square" tIns="91425">
            <a:normAutofit/>
          </a:bodyPr>
          <a:lstStyle/>
          <a:p>
            <a:pPr indent="0" lvl="0" marL="0" rtl="0" algn="l">
              <a:spcBef>
                <a:spcPts val="1500"/>
              </a:spcBef>
              <a:spcAft>
                <a:spcPts val="0"/>
              </a:spcAft>
              <a:buNone/>
            </a:pPr>
            <a:r>
              <a:rPr lang="en" sz="1800"/>
              <a:t>A</a:t>
            </a:r>
            <a:r>
              <a:rPr lang="en" sz="1800"/>
              <a:t> random mutation is introduced into the genetic information of an individual league for </a:t>
            </a:r>
            <a:r>
              <a:rPr b="1" i="1" lang="en" sz="1800"/>
              <a:t>Random Resetting Mutation </a:t>
            </a:r>
            <a:r>
              <a:rPr lang="en" sz="1800"/>
              <a:t>to ensure genetic diversity in the population. The number of mutations per generation is also selected by the user.</a:t>
            </a:r>
            <a:endParaRPr sz="1800"/>
          </a:p>
          <a:p>
            <a:pPr indent="0" lvl="0" marL="0" rtl="0" algn="l">
              <a:spcBef>
                <a:spcPts val="1500"/>
              </a:spcBef>
              <a:spcAft>
                <a:spcPts val="1200"/>
              </a:spcAft>
              <a:buNone/>
            </a:pPr>
            <a:r>
              <a:t/>
            </a:r>
            <a:endParaRPr sz="18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id="191" name="Google Shape;191;p33"/>
          <p:cNvPicPr preferRelativeResize="0"/>
          <p:nvPr/>
        </p:nvPicPr>
        <p:blipFill>
          <a:blip r:embed="rId3">
            <a:alphaModFix/>
          </a:blip>
          <a:stretch>
            <a:fillRect/>
          </a:stretch>
        </p:blipFill>
        <p:spPr>
          <a:xfrm>
            <a:off x="4759825" y="2577175"/>
            <a:ext cx="4072500" cy="407250"/>
          </a:xfrm>
          <a:prstGeom prst="rect">
            <a:avLst/>
          </a:prstGeom>
          <a:noFill/>
          <a:ln>
            <a:noFill/>
          </a:ln>
        </p:spPr>
      </p:pic>
      <p:sp>
        <p:nvSpPr>
          <p:cNvPr id="192" name="Google Shape;192;p33"/>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Random Resetting Mutation</a:t>
            </a:r>
            <a:endParaRPr/>
          </a:p>
        </p:txBody>
      </p:sp>
      <p:sp>
        <p:nvSpPr>
          <p:cNvPr id="193" name="Google Shape;193;p33"/>
          <p:cNvSpPr txBox="1"/>
          <p:nvPr>
            <p:ph idx="1" type="body"/>
          </p:nvPr>
        </p:nvSpPr>
        <p:spPr>
          <a:xfrm>
            <a:off x="311700" y="1505700"/>
            <a:ext cx="3999900" cy="30762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lang="en" sz="1800">
                <a:latin typeface="Arial"/>
                <a:ea typeface="Arial"/>
                <a:cs typeface="Arial"/>
                <a:sym typeface="Arial"/>
              </a:rPr>
              <a:t>In random resetting mutation, we select one or more random players from the current generation and change their W.A.R. values.</a:t>
            </a:r>
            <a:endParaRPr sz="1800">
              <a:latin typeface="Arial"/>
              <a:ea typeface="Arial"/>
              <a:cs typeface="Arial"/>
              <a:sym typeface="Arial"/>
            </a:endParaRPr>
          </a:p>
        </p:txBody>
      </p:sp>
      <p:cxnSp>
        <p:nvCxnSpPr>
          <p:cNvPr id="194" name="Google Shape;194;p33"/>
          <p:cNvCxnSpPr/>
          <p:nvPr/>
        </p:nvCxnSpPr>
        <p:spPr>
          <a:xfrm>
            <a:off x="6517325" y="2780800"/>
            <a:ext cx="464700" cy="0"/>
          </a:xfrm>
          <a:prstGeom prst="straightConnector1">
            <a:avLst/>
          </a:prstGeom>
          <a:noFill/>
          <a:ln cap="flat" cmpd="sng" w="28575">
            <a:solidFill>
              <a:schemeClr val="dk2"/>
            </a:solidFill>
            <a:prstDash val="solid"/>
            <a:round/>
            <a:headEnd len="med" w="med" type="none"/>
            <a:tailEnd len="med" w="med" type="triangl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98" name="Shape 198"/>
        <p:cNvGrpSpPr/>
        <p:nvPr/>
      </p:nvGrpSpPr>
      <p:grpSpPr>
        <a:xfrm>
          <a:off x="0" y="0"/>
          <a:ext cx="0" cy="0"/>
          <a:chOff x="0" y="0"/>
          <a:chExt cx="0" cy="0"/>
        </a:xfrm>
      </p:grpSpPr>
      <p:pic>
        <p:nvPicPr>
          <p:cNvPr id="199" name="Google Shape;199;p34"/>
          <p:cNvPicPr preferRelativeResize="0"/>
          <p:nvPr/>
        </p:nvPicPr>
        <p:blipFill>
          <a:blip r:embed="rId3">
            <a:alphaModFix/>
          </a:blip>
          <a:stretch>
            <a:fillRect/>
          </a:stretch>
        </p:blipFill>
        <p:spPr>
          <a:xfrm>
            <a:off x="2302300" y="152400"/>
            <a:ext cx="4539399" cy="48387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5"/>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6. Replacement</a:t>
            </a:r>
            <a:endParaRPr/>
          </a:p>
        </p:txBody>
      </p:sp>
      <p:sp>
        <p:nvSpPr>
          <p:cNvPr id="205" name="Google Shape;205;p35"/>
          <p:cNvSpPr txBox="1"/>
          <p:nvPr>
            <p:ph idx="1" type="body"/>
          </p:nvPr>
        </p:nvSpPr>
        <p:spPr>
          <a:xfrm>
            <a:off x="4644675" y="500925"/>
            <a:ext cx="4166400" cy="4098600"/>
          </a:xfrm>
          <a:prstGeom prst="rect">
            <a:avLst/>
          </a:prstGeom>
        </p:spPr>
        <p:txBody>
          <a:bodyPr anchorCtr="0" anchor="ctr" bIns="91425" lIns="91425" spcFirstLastPara="1" rIns="91425" wrap="square" tIns="91425">
            <a:normAutofit/>
          </a:bodyPr>
          <a:lstStyle/>
          <a:p>
            <a:pPr indent="0" lvl="0" marL="0" rtl="0" algn="l">
              <a:spcBef>
                <a:spcPts val="1500"/>
              </a:spcBef>
              <a:spcAft>
                <a:spcPts val="0"/>
              </a:spcAft>
              <a:buNone/>
            </a:pPr>
            <a:r>
              <a:rPr lang="en" sz="1800"/>
              <a:t>The new offspring replace the least fit individuals in the previous population, creating a new generation.</a:t>
            </a:r>
            <a:endParaRPr sz="1800"/>
          </a:p>
          <a:p>
            <a:pPr indent="0" lvl="0" marL="0" rtl="0" algn="l">
              <a:spcBef>
                <a:spcPts val="1500"/>
              </a:spcBef>
              <a:spcAft>
                <a:spcPts val="1200"/>
              </a:spcAft>
              <a:buNone/>
            </a:pPr>
            <a:r>
              <a:t/>
            </a:r>
            <a:endParaRPr sz="18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6"/>
          <p:cNvSpPr txBox="1"/>
          <p:nvPr>
            <p:ph type="title"/>
          </p:nvPr>
        </p:nvSpPr>
        <p:spPr>
          <a:xfrm>
            <a:off x="311675" y="798600"/>
            <a:ext cx="6247800" cy="3546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Repeat!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7"/>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7. Termination</a:t>
            </a:r>
            <a:endParaRPr/>
          </a:p>
        </p:txBody>
      </p:sp>
      <p:sp>
        <p:nvSpPr>
          <p:cNvPr id="216" name="Google Shape;216;p37"/>
          <p:cNvSpPr txBox="1"/>
          <p:nvPr>
            <p:ph idx="1" type="body"/>
          </p:nvPr>
        </p:nvSpPr>
        <p:spPr>
          <a:xfrm>
            <a:off x="4644675" y="500925"/>
            <a:ext cx="4166400" cy="4098600"/>
          </a:xfrm>
          <a:prstGeom prst="rect">
            <a:avLst/>
          </a:prstGeom>
        </p:spPr>
        <p:txBody>
          <a:bodyPr anchorCtr="0" anchor="ctr" bIns="91425" lIns="91425" spcFirstLastPara="1" rIns="91425" wrap="square" tIns="91425">
            <a:normAutofit/>
          </a:bodyPr>
          <a:lstStyle/>
          <a:p>
            <a:pPr indent="0" lvl="0" marL="0" rtl="0" algn="l">
              <a:spcBef>
                <a:spcPts val="1500"/>
              </a:spcBef>
              <a:spcAft>
                <a:spcPts val="0"/>
              </a:spcAft>
              <a:buNone/>
            </a:pPr>
            <a:r>
              <a:rPr lang="en" sz="1800"/>
              <a:t>The algorithm terminates when a stopping condition is met, such as reaching a maximum number of generations or achieving a satisfactory level of fitness.</a:t>
            </a:r>
            <a:endParaRPr sz="1800"/>
          </a:p>
          <a:p>
            <a:pPr indent="0" lvl="0" marL="0" rtl="0" algn="l">
              <a:spcBef>
                <a:spcPts val="1500"/>
              </a:spcBef>
              <a:spcAft>
                <a:spcPts val="1200"/>
              </a:spcAft>
              <a:buNone/>
            </a:pPr>
            <a:r>
              <a:t/>
            </a:r>
            <a:endParaRPr sz="18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8"/>
          <p:cNvSpPr txBox="1"/>
          <p:nvPr>
            <p:ph type="title"/>
          </p:nvPr>
        </p:nvSpPr>
        <p:spPr>
          <a:xfrm>
            <a:off x="311675" y="798600"/>
            <a:ext cx="6247800" cy="3546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My GUI</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9"/>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GUI</a:t>
            </a:r>
            <a:endParaRPr/>
          </a:p>
        </p:txBody>
      </p:sp>
      <p:sp>
        <p:nvSpPr>
          <p:cNvPr id="227" name="Google Shape;227;p39"/>
          <p:cNvSpPr txBox="1"/>
          <p:nvPr>
            <p:ph idx="1" type="body"/>
          </p:nvPr>
        </p:nvSpPr>
        <p:spPr>
          <a:xfrm>
            <a:off x="4644675" y="500925"/>
            <a:ext cx="4166400" cy="4098600"/>
          </a:xfrm>
          <a:prstGeom prst="rect">
            <a:avLst/>
          </a:prstGeom>
        </p:spPr>
        <p:txBody>
          <a:bodyPr anchorCtr="0" anchor="ctr" bIns="91425" lIns="91425" spcFirstLastPara="1" rIns="91425" wrap="square" tIns="91425">
            <a:normAutofit/>
          </a:bodyPr>
          <a:lstStyle/>
          <a:p>
            <a:pPr indent="-342900" lvl="0" marL="457200" rtl="0" algn="l">
              <a:spcBef>
                <a:spcPts val="0"/>
              </a:spcBef>
              <a:spcAft>
                <a:spcPts val="0"/>
              </a:spcAft>
              <a:buSzPts val="1800"/>
              <a:buChar char="●"/>
            </a:pPr>
            <a:r>
              <a:rPr lang="en" sz="1800"/>
              <a:t>My goal is to present the user with decision points that are easy to find, understand and use.</a:t>
            </a:r>
            <a:endParaRPr sz="1800"/>
          </a:p>
          <a:p>
            <a:pPr indent="-342900" lvl="0" marL="457200" rtl="0" algn="l">
              <a:spcBef>
                <a:spcPts val="0"/>
              </a:spcBef>
              <a:spcAft>
                <a:spcPts val="0"/>
              </a:spcAft>
              <a:buSzPts val="1800"/>
              <a:buChar char="●"/>
            </a:pPr>
            <a:r>
              <a:rPr lang="en" sz="1800"/>
              <a:t>My application is written in C++, so I used a Windows Form Application for my interface.</a:t>
            </a:r>
            <a:endParaRPr sz="18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40"/>
          <p:cNvSpPr txBox="1"/>
          <p:nvPr>
            <p:ph type="title"/>
          </p:nvPr>
        </p:nvSpPr>
        <p:spPr>
          <a:xfrm>
            <a:off x="311675" y="798600"/>
            <a:ext cx="6247800" cy="3546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Exceptions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41"/>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Exceptions</a:t>
            </a:r>
            <a:endParaRPr/>
          </a:p>
        </p:txBody>
      </p:sp>
      <p:sp>
        <p:nvSpPr>
          <p:cNvPr id="238" name="Google Shape;238;p41"/>
          <p:cNvSpPr txBox="1"/>
          <p:nvPr>
            <p:ph idx="1" type="body"/>
          </p:nvPr>
        </p:nvSpPr>
        <p:spPr>
          <a:xfrm>
            <a:off x="4644675" y="500925"/>
            <a:ext cx="4166400" cy="4098600"/>
          </a:xfrm>
          <a:prstGeom prst="rect">
            <a:avLst/>
          </a:prstGeom>
        </p:spPr>
        <p:txBody>
          <a:bodyPr anchorCtr="0" anchor="ctr" bIns="91425" lIns="91425" spcFirstLastPara="1" rIns="91425" wrap="square" tIns="91425">
            <a:normAutofit/>
          </a:bodyPr>
          <a:lstStyle/>
          <a:p>
            <a:pPr indent="-342900" lvl="0" marL="457200" rtl="0" algn="l">
              <a:spcBef>
                <a:spcPts val="0"/>
              </a:spcBef>
              <a:spcAft>
                <a:spcPts val="0"/>
              </a:spcAft>
              <a:buSzPts val="1800"/>
              <a:buChar char="●"/>
            </a:pPr>
            <a:r>
              <a:rPr lang="en" sz="1800"/>
              <a:t>Dependent application.</a:t>
            </a:r>
            <a:endParaRPr sz="1800"/>
          </a:p>
          <a:p>
            <a:pPr indent="-342900" lvl="0" marL="457200" rtl="0" algn="l">
              <a:spcBef>
                <a:spcPts val="0"/>
              </a:spcBef>
              <a:spcAft>
                <a:spcPts val="0"/>
              </a:spcAft>
              <a:buSzPts val="1800"/>
              <a:buChar char="●"/>
            </a:pPr>
            <a:r>
              <a:rPr lang="en" sz="1800"/>
              <a:t>Unable to customize team traits.</a:t>
            </a:r>
            <a:endParaRPr sz="1800"/>
          </a:p>
          <a:p>
            <a:pPr indent="-342900" lvl="0" marL="457200" rtl="0" algn="l">
              <a:spcBef>
                <a:spcPts val="0"/>
              </a:spcBef>
              <a:spcAft>
                <a:spcPts val="0"/>
              </a:spcAft>
              <a:buSzPts val="1800"/>
              <a:buChar char="●"/>
            </a:pPr>
            <a:r>
              <a:rPr lang="en" sz="1800"/>
              <a:t>Bug with some output.</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5"/>
          <p:cNvSpPr txBox="1"/>
          <p:nvPr>
            <p:ph idx="1" type="body"/>
          </p:nvPr>
        </p:nvSpPr>
        <p:spPr>
          <a:xfrm>
            <a:off x="4644675" y="500925"/>
            <a:ext cx="4166400" cy="4098600"/>
          </a:xfrm>
          <a:prstGeom prst="rect">
            <a:avLst/>
          </a:prstGeom>
        </p:spPr>
        <p:txBody>
          <a:bodyPr anchorCtr="0" anchor="ctr" bIns="91425" lIns="91425" spcFirstLastPara="1" rIns="91425" wrap="square" tIns="91425">
            <a:noAutofit/>
          </a:bodyPr>
          <a:lstStyle/>
          <a:p>
            <a:pPr indent="-342900" lvl="0" marL="457200" rtl="0" algn="l">
              <a:spcBef>
                <a:spcPts val="0"/>
              </a:spcBef>
              <a:spcAft>
                <a:spcPts val="0"/>
              </a:spcAft>
              <a:buSzPts val="1800"/>
              <a:buChar char="●"/>
            </a:pPr>
            <a:r>
              <a:rPr lang="en" sz="1800"/>
              <a:t>Genetic Algorithms can be used to create evenly matched baseball teams.</a:t>
            </a:r>
            <a:endParaRPr sz="1800"/>
          </a:p>
          <a:p>
            <a:pPr indent="-342900" lvl="0" marL="457200" rtl="0" algn="l">
              <a:spcBef>
                <a:spcPts val="0"/>
              </a:spcBef>
              <a:spcAft>
                <a:spcPts val="0"/>
              </a:spcAft>
              <a:buSzPts val="1800"/>
              <a:buChar char="●"/>
            </a:pPr>
            <a:r>
              <a:rPr lang="en" sz="1800"/>
              <a:t>My goal is to create generations of leagues and compare their uniformity until very close to equal.</a:t>
            </a:r>
            <a:endParaRPr sz="1800"/>
          </a:p>
          <a:p>
            <a:pPr indent="-342900" lvl="0" marL="457200" rtl="0" algn="l">
              <a:spcBef>
                <a:spcPts val="0"/>
              </a:spcBef>
              <a:spcAft>
                <a:spcPts val="0"/>
              </a:spcAft>
              <a:buSzPts val="1800"/>
              <a:buChar char="●"/>
            </a:pPr>
            <a:r>
              <a:rPr lang="en" sz="1800"/>
              <a:t>In this application, multiple baseball teams will be randomly created and place into leagues, where the overall </a:t>
            </a:r>
            <a:r>
              <a:rPr lang="en" sz="1800"/>
              <a:t>fitness</a:t>
            </a:r>
            <a:r>
              <a:rPr lang="en" sz="1800"/>
              <a:t> of the leagues will be evaluated from generation to generation.</a:t>
            </a:r>
            <a:endParaRPr sz="1800"/>
          </a:p>
        </p:txBody>
      </p:sp>
      <p:sp>
        <p:nvSpPr>
          <p:cNvPr id="76" name="Google Shape;76;p15"/>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Overview</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42"/>
          <p:cNvSpPr txBox="1"/>
          <p:nvPr>
            <p:ph type="title"/>
          </p:nvPr>
        </p:nvSpPr>
        <p:spPr>
          <a:xfrm>
            <a:off x="311675" y="798600"/>
            <a:ext cx="6247800" cy="3546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Methods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43"/>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Methods</a:t>
            </a:r>
            <a:endParaRPr/>
          </a:p>
        </p:txBody>
      </p:sp>
      <p:sp>
        <p:nvSpPr>
          <p:cNvPr id="249" name="Google Shape;249;p43"/>
          <p:cNvSpPr txBox="1"/>
          <p:nvPr>
            <p:ph idx="1" type="body"/>
          </p:nvPr>
        </p:nvSpPr>
        <p:spPr>
          <a:xfrm>
            <a:off x="4644675" y="500925"/>
            <a:ext cx="4166400" cy="4098600"/>
          </a:xfrm>
          <a:prstGeom prst="rect">
            <a:avLst/>
          </a:prstGeom>
        </p:spPr>
        <p:txBody>
          <a:bodyPr anchorCtr="0" anchor="ctr" bIns="91425" lIns="91425" spcFirstLastPara="1" rIns="91425" wrap="square" tIns="91425">
            <a:normAutofit/>
          </a:bodyPr>
          <a:lstStyle/>
          <a:p>
            <a:pPr indent="-342900" lvl="0" marL="457200" rtl="0" algn="l">
              <a:spcBef>
                <a:spcPts val="0"/>
              </a:spcBef>
              <a:spcAft>
                <a:spcPts val="0"/>
              </a:spcAft>
              <a:buSzPts val="1800"/>
              <a:buChar char="●"/>
            </a:pPr>
            <a:r>
              <a:rPr lang="en" sz="1800"/>
              <a:t>To start, </a:t>
            </a:r>
            <a:r>
              <a:rPr lang="en" sz="1800"/>
              <a:t>I used a simple algorithm and built off of that.</a:t>
            </a:r>
            <a:endParaRPr sz="1800"/>
          </a:p>
          <a:p>
            <a:pPr indent="-342900" lvl="0" marL="457200" rtl="0" algn="l">
              <a:spcBef>
                <a:spcPts val="0"/>
              </a:spcBef>
              <a:spcAft>
                <a:spcPts val="0"/>
              </a:spcAft>
              <a:buSzPts val="1800"/>
              <a:buChar char="●"/>
            </a:pPr>
            <a:r>
              <a:rPr lang="en" sz="1800"/>
              <a:t>Did not implement my GUI until I had a working version.</a:t>
            </a:r>
            <a:endParaRPr sz="1800"/>
          </a:p>
          <a:p>
            <a:pPr indent="-342900" lvl="0" marL="457200" rtl="0" algn="l">
              <a:spcBef>
                <a:spcPts val="0"/>
              </a:spcBef>
              <a:spcAft>
                <a:spcPts val="0"/>
              </a:spcAft>
              <a:buSzPts val="1800"/>
              <a:buChar char="●"/>
            </a:pPr>
            <a:r>
              <a:rPr lang="en" sz="1800"/>
              <a:t>C++ Objects.</a:t>
            </a:r>
            <a:endParaRPr sz="1800"/>
          </a:p>
          <a:p>
            <a:pPr indent="-342900" lvl="0" marL="457200" rtl="0" algn="l">
              <a:spcBef>
                <a:spcPts val="0"/>
              </a:spcBef>
              <a:spcAft>
                <a:spcPts val="0"/>
              </a:spcAft>
              <a:buSzPts val="1800"/>
              <a:buChar char="●"/>
            </a:pPr>
            <a:r>
              <a:rPr lang="en" sz="1800"/>
              <a:t>Testing.</a:t>
            </a:r>
            <a:endParaRPr sz="1800"/>
          </a:p>
          <a:p>
            <a:pPr indent="-342900" lvl="0" marL="457200" rtl="0" algn="l">
              <a:spcBef>
                <a:spcPts val="0"/>
              </a:spcBef>
              <a:spcAft>
                <a:spcPts val="0"/>
              </a:spcAft>
              <a:buSzPts val="1800"/>
              <a:buChar char="●"/>
            </a:pPr>
            <a:r>
              <a:rPr lang="en" sz="1800"/>
              <a:t>Libraries.</a:t>
            </a:r>
            <a:endParaRPr sz="18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44"/>
          <p:cNvSpPr txBox="1"/>
          <p:nvPr>
            <p:ph type="title"/>
          </p:nvPr>
        </p:nvSpPr>
        <p:spPr>
          <a:xfrm>
            <a:off x="311700" y="539725"/>
            <a:ext cx="8520600" cy="1282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Demonstration</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45"/>
          <p:cNvSpPr txBox="1"/>
          <p:nvPr>
            <p:ph type="title"/>
          </p:nvPr>
        </p:nvSpPr>
        <p:spPr>
          <a:xfrm>
            <a:off x="311700" y="539725"/>
            <a:ext cx="8520600" cy="1282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Learning &amp; Development</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46"/>
          <p:cNvSpPr txBox="1"/>
          <p:nvPr>
            <p:ph type="title"/>
          </p:nvPr>
        </p:nvSpPr>
        <p:spPr>
          <a:xfrm>
            <a:off x="311675" y="798600"/>
            <a:ext cx="6247800" cy="3546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Strategies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47"/>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Strategies</a:t>
            </a:r>
            <a:endParaRPr/>
          </a:p>
        </p:txBody>
      </p:sp>
      <p:sp>
        <p:nvSpPr>
          <p:cNvPr id="270" name="Google Shape;270;p47"/>
          <p:cNvSpPr txBox="1"/>
          <p:nvPr>
            <p:ph idx="1" type="body"/>
          </p:nvPr>
        </p:nvSpPr>
        <p:spPr>
          <a:xfrm>
            <a:off x="4644675" y="500925"/>
            <a:ext cx="4166400" cy="4098600"/>
          </a:xfrm>
          <a:prstGeom prst="rect">
            <a:avLst/>
          </a:prstGeom>
        </p:spPr>
        <p:txBody>
          <a:bodyPr anchorCtr="0" anchor="ctr" bIns="91425" lIns="91425" spcFirstLastPara="1" rIns="91425" wrap="square" tIns="91425">
            <a:normAutofit/>
          </a:bodyPr>
          <a:lstStyle/>
          <a:p>
            <a:pPr indent="-342900" lvl="0" marL="457200" rtl="0" algn="l">
              <a:spcBef>
                <a:spcPts val="800"/>
              </a:spcBef>
              <a:spcAft>
                <a:spcPts val="0"/>
              </a:spcAft>
              <a:buSzPts val="1800"/>
              <a:buChar char="●"/>
            </a:pPr>
            <a:r>
              <a:rPr lang="en" sz="1800"/>
              <a:t>Online Resources.</a:t>
            </a:r>
            <a:endParaRPr sz="1800"/>
          </a:p>
          <a:p>
            <a:pPr indent="-342900" lvl="0" marL="457200" rtl="0" algn="l">
              <a:spcBef>
                <a:spcPts val="0"/>
              </a:spcBef>
              <a:spcAft>
                <a:spcPts val="0"/>
              </a:spcAft>
              <a:buSzPts val="1800"/>
              <a:buChar char="●"/>
            </a:pPr>
            <a:r>
              <a:rPr lang="en" sz="1800"/>
              <a:t>Using previous notes.</a:t>
            </a:r>
            <a:endParaRPr sz="1800"/>
          </a:p>
          <a:p>
            <a:pPr indent="-342900" lvl="0" marL="457200" rtl="0" algn="l">
              <a:spcBef>
                <a:spcPts val="0"/>
              </a:spcBef>
              <a:spcAft>
                <a:spcPts val="0"/>
              </a:spcAft>
              <a:buSzPts val="1800"/>
              <a:buChar char="●"/>
            </a:pPr>
            <a:r>
              <a:rPr lang="en" sz="1800"/>
              <a:t>Working at a good pace all semester.</a:t>
            </a:r>
            <a:endParaRPr sz="1800"/>
          </a:p>
          <a:p>
            <a:pPr indent="-342900" lvl="0" marL="457200" rtl="0" algn="l">
              <a:spcBef>
                <a:spcPts val="0"/>
              </a:spcBef>
              <a:spcAft>
                <a:spcPts val="0"/>
              </a:spcAft>
              <a:buSzPts val="1800"/>
              <a:buChar char="●"/>
            </a:pPr>
            <a:r>
              <a:rPr lang="en" sz="1800"/>
              <a:t>Meeting with professors.</a:t>
            </a:r>
            <a:endParaRPr sz="1800"/>
          </a:p>
          <a:p>
            <a:pPr indent="0" lvl="0" marL="0" rtl="0" algn="l">
              <a:spcBef>
                <a:spcPts val="0"/>
              </a:spcBef>
              <a:spcAft>
                <a:spcPts val="1200"/>
              </a:spcAft>
              <a:buNone/>
            </a:pPr>
            <a:r>
              <a:t/>
            </a:r>
            <a:endParaRPr sz="18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48"/>
          <p:cNvSpPr txBox="1"/>
          <p:nvPr>
            <p:ph type="title"/>
          </p:nvPr>
        </p:nvSpPr>
        <p:spPr>
          <a:xfrm>
            <a:off x="311675" y="798600"/>
            <a:ext cx="6247800" cy="3546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Extensions for Future Students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49"/>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Extensions for Future Students</a:t>
            </a:r>
            <a:endParaRPr/>
          </a:p>
          <a:p>
            <a:pPr indent="0" lvl="0" marL="0" rtl="0" algn="l">
              <a:spcBef>
                <a:spcPts val="0"/>
              </a:spcBef>
              <a:spcAft>
                <a:spcPts val="0"/>
              </a:spcAft>
              <a:buNone/>
            </a:pPr>
            <a:r>
              <a:t/>
            </a:r>
            <a:endParaRPr/>
          </a:p>
        </p:txBody>
      </p:sp>
      <p:sp>
        <p:nvSpPr>
          <p:cNvPr id="281" name="Google Shape;281;p49"/>
          <p:cNvSpPr txBox="1"/>
          <p:nvPr>
            <p:ph idx="1" type="body"/>
          </p:nvPr>
        </p:nvSpPr>
        <p:spPr>
          <a:xfrm>
            <a:off x="4644675" y="500925"/>
            <a:ext cx="4166400" cy="4098600"/>
          </a:xfrm>
          <a:prstGeom prst="rect">
            <a:avLst/>
          </a:prstGeom>
        </p:spPr>
        <p:txBody>
          <a:bodyPr anchorCtr="0" anchor="ctr" bIns="91425" lIns="91425" spcFirstLastPara="1" rIns="91425" wrap="square" tIns="91425">
            <a:normAutofit/>
          </a:bodyPr>
          <a:lstStyle/>
          <a:p>
            <a:pPr indent="-342900" lvl="0" marL="457200" rtl="0" algn="l">
              <a:spcBef>
                <a:spcPts val="0"/>
              </a:spcBef>
              <a:spcAft>
                <a:spcPts val="0"/>
              </a:spcAft>
              <a:buSzPts val="1800"/>
              <a:buChar char="●"/>
            </a:pPr>
            <a:r>
              <a:rPr lang="en" sz="1800"/>
              <a:t>Realtime comparison features.</a:t>
            </a:r>
            <a:endParaRPr sz="1800"/>
          </a:p>
          <a:p>
            <a:pPr indent="-342900" lvl="0" marL="457200" rtl="0" algn="l">
              <a:spcBef>
                <a:spcPts val="0"/>
              </a:spcBef>
              <a:spcAft>
                <a:spcPts val="0"/>
              </a:spcAft>
              <a:buSzPts val="1800"/>
              <a:buChar char="●"/>
            </a:pPr>
            <a:r>
              <a:rPr lang="en" sz="1800"/>
              <a:t>Running the application on compsci04.</a:t>
            </a:r>
            <a:endParaRPr sz="1800"/>
          </a:p>
          <a:p>
            <a:pPr indent="-342900" lvl="0" marL="457200" rtl="0" algn="l">
              <a:spcBef>
                <a:spcPts val="0"/>
              </a:spcBef>
              <a:spcAft>
                <a:spcPts val="0"/>
              </a:spcAft>
              <a:buSzPts val="1800"/>
              <a:buChar char="●"/>
            </a:pPr>
            <a:r>
              <a:rPr lang="en" sz="1800"/>
              <a:t>Import capabilities.</a:t>
            </a:r>
            <a:endParaRPr sz="1800"/>
          </a:p>
          <a:p>
            <a:pPr indent="-342900" lvl="0" marL="457200" rtl="0" algn="l">
              <a:spcBef>
                <a:spcPts val="0"/>
              </a:spcBef>
              <a:spcAft>
                <a:spcPts val="0"/>
              </a:spcAft>
              <a:buSzPts val="1800"/>
              <a:buChar char="●"/>
            </a:pPr>
            <a:r>
              <a:rPr lang="en" sz="1800"/>
              <a:t>More customization.</a:t>
            </a:r>
            <a:endParaRPr sz="18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50"/>
          <p:cNvSpPr txBox="1"/>
          <p:nvPr>
            <p:ph type="title"/>
          </p:nvPr>
        </p:nvSpPr>
        <p:spPr>
          <a:xfrm>
            <a:off x="311700" y="539725"/>
            <a:ext cx="8520600" cy="1282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Questions?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51"/>
          <p:cNvSpPr txBox="1"/>
          <p:nvPr>
            <p:ph type="title"/>
          </p:nvPr>
        </p:nvSpPr>
        <p:spPr>
          <a:xfrm>
            <a:off x="311675" y="798600"/>
            <a:ext cx="6247800" cy="3546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Thank You!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6"/>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Requirements	</a:t>
            </a:r>
            <a:endParaRPr/>
          </a:p>
        </p:txBody>
      </p:sp>
      <p:sp>
        <p:nvSpPr>
          <p:cNvPr id="82" name="Google Shape;82;p16"/>
          <p:cNvSpPr txBox="1"/>
          <p:nvPr>
            <p:ph idx="1" type="body"/>
          </p:nvPr>
        </p:nvSpPr>
        <p:spPr>
          <a:xfrm>
            <a:off x="4644675" y="500925"/>
            <a:ext cx="4166400" cy="4098600"/>
          </a:xfrm>
          <a:prstGeom prst="rect">
            <a:avLst/>
          </a:prstGeom>
        </p:spPr>
        <p:txBody>
          <a:bodyPr anchorCtr="0" anchor="ctr" bIns="91425" lIns="91425" spcFirstLastPara="1" rIns="91425" wrap="square" tIns="91425">
            <a:noAutofit/>
          </a:bodyPr>
          <a:lstStyle/>
          <a:p>
            <a:pPr indent="-317500" lvl="0" marL="457200" rtl="0" algn="l">
              <a:spcBef>
                <a:spcPts val="1200"/>
              </a:spcBef>
              <a:spcAft>
                <a:spcPts val="0"/>
              </a:spcAft>
              <a:buSzPts val="1400"/>
              <a:buChar char="●"/>
            </a:pPr>
            <a:r>
              <a:rPr lang="en" sz="1400"/>
              <a:t>Generate a pool of players, each having an ID, a list of possible positions, and a value(s) (consider ERA, HR, batting average, etc).</a:t>
            </a:r>
            <a:endParaRPr sz="1400"/>
          </a:p>
          <a:p>
            <a:pPr indent="-317500" lvl="0" marL="457200" rtl="0" algn="l">
              <a:spcBef>
                <a:spcPts val="0"/>
              </a:spcBef>
              <a:spcAft>
                <a:spcPts val="0"/>
              </a:spcAft>
              <a:buSzPts val="1400"/>
              <a:buChar char="●"/>
            </a:pPr>
            <a:r>
              <a:rPr lang="en" sz="1400"/>
              <a:t>Each generated team must have enough players of correct type to play each position.</a:t>
            </a:r>
            <a:endParaRPr sz="1400"/>
          </a:p>
          <a:p>
            <a:pPr indent="-317500" lvl="0" marL="457200" rtl="0" algn="l">
              <a:spcBef>
                <a:spcPts val="0"/>
              </a:spcBef>
              <a:spcAft>
                <a:spcPts val="0"/>
              </a:spcAft>
              <a:buSzPts val="1400"/>
              <a:buChar char="●"/>
            </a:pPr>
            <a:r>
              <a:rPr lang="en" sz="1400"/>
              <a:t>Use a genetic algorithm to find the best partition of players into teams.</a:t>
            </a:r>
            <a:endParaRPr sz="1400"/>
          </a:p>
          <a:p>
            <a:pPr indent="-317500" lvl="0" marL="457200" rtl="0" algn="l">
              <a:spcBef>
                <a:spcPts val="0"/>
              </a:spcBef>
              <a:spcAft>
                <a:spcPts val="0"/>
              </a:spcAft>
              <a:buSzPts val="1400"/>
              <a:buChar char="●"/>
            </a:pPr>
            <a:r>
              <a:rPr lang="en" sz="1400"/>
              <a:t>Display the state of good fit genomes with appropriate statistics that show progress toward the goal.</a:t>
            </a:r>
            <a:endParaRPr sz="1400"/>
          </a:p>
          <a:p>
            <a:pPr indent="-317500" lvl="0" marL="457200" rtl="0" algn="l">
              <a:spcBef>
                <a:spcPts val="0"/>
              </a:spcBef>
              <a:spcAft>
                <a:spcPts val="0"/>
              </a:spcAft>
              <a:buSzPts val="1400"/>
              <a:buChar char="●"/>
            </a:pPr>
            <a:r>
              <a:rPr lang="en" sz="1400"/>
              <a:t>The system should allow modification of parameters (number of teams, size of a team, distribution of players in a team), operators, and probabilities.</a:t>
            </a:r>
            <a:endParaRPr sz="1400"/>
          </a:p>
          <a:p>
            <a:pPr indent="-317500" lvl="0" marL="457200" rtl="0" algn="l">
              <a:spcBef>
                <a:spcPts val="0"/>
              </a:spcBef>
              <a:spcAft>
                <a:spcPts val="0"/>
              </a:spcAft>
              <a:buSzPts val="1400"/>
              <a:buChar char="●"/>
            </a:pPr>
            <a:r>
              <a:rPr lang="en" sz="1400"/>
              <a:t>Explore various ways to measure the balance of the league.</a:t>
            </a:r>
            <a:endParaRPr sz="1400"/>
          </a:p>
          <a:p>
            <a:pPr indent="-317500" lvl="0" marL="457200" rtl="0" algn="l">
              <a:spcBef>
                <a:spcPts val="0"/>
              </a:spcBef>
              <a:spcAft>
                <a:spcPts val="0"/>
              </a:spcAft>
              <a:buSzPts val="1400"/>
              <a:buChar char="●"/>
            </a:pPr>
            <a:r>
              <a:rPr lang="en" sz="1400"/>
              <a:t>Save the best from some number of iterations.</a:t>
            </a:r>
            <a:endParaRPr sz="1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type="title"/>
          </p:nvPr>
        </p:nvSpPr>
        <p:spPr>
          <a:xfrm>
            <a:off x="311675" y="798600"/>
            <a:ext cx="6247800" cy="3546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My Solution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8"/>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Genetic Algorithm Explained</a:t>
            </a:r>
            <a:endParaRPr/>
          </a:p>
        </p:txBody>
      </p:sp>
      <p:sp>
        <p:nvSpPr>
          <p:cNvPr id="93" name="Google Shape;93;p18"/>
          <p:cNvSpPr txBox="1"/>
          <p:nvPr>
            <p:ph idx="1" type="body"/>
          </p:nvPr>
        </p:nvSpPr>
        <p:spPr>
          <a:xfrm>
            <a:off x="4644675" y="500925"/>
            <a:ext cx="4166400" cy="4098600"/>
          </a:xfrm>
          <a:prstGeom prst="rect">
            <a:avLst/>
          </a:prstGeom>
        </p:spPr>
        <p:txBody>
          <a:bodyPr anchorCtr="0" anchor="ctr" bIns="91425" lIns="91425" spcFirstLastPara="1" rIns="91425" wrap="square" tIns="91425">
            <a:noAutofit/>
          </a:bodyPr>
          <a:lstStyle/>
          <a:p>
            <a:pPr indent="-342900" lvl="0" marL="457200" rtl="0" algn="l">
              <a:spcBef>
                <a:spcPts val="0"/>
              </a:spcBef>
              <a:spcAft>
                <a:spcPts val="0"/>
              </a:spcAft>
              <a:buSzPts val="1800"/>
              <a:buChar char="●"/>
            </a:pPr>
            <a:r>
              <a:rPr lang="en" sz="1800"/>
              <a:t>The general idea of a genetic algorithm is to simulate the process of evolution by applying natural selection, mutation, and crossover to a population of candidate solutions. The population evolves over time, with the most fit individuals surviving and passing their genetic information on to the next generation.</a:t>
            </a:r>
            <a:endParaRPr sz="1800"/>
          </a:p>
          <a:p>
            <a:pPr indent="0" lvl="0" marL="0" rtl="0" algn="l">
              <a:spcBef>
                <a:spcPts val="1200"/>
              </a:spcBef>
              <a:spcAft>
                <a:spcPts val="1200"/>
              </a:spcAft>
              <a:buNone/>
            </a:pPr>
            <a:r>
              <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9"/>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Background Information</a:t>
            </a:r>
            <a:endParaRPr/>
          </a:p>
        </p:txBody>
      </p:sp>
      <p:sp>
        <p:nvSpPr>
          <p:cNvPr id="99" name="Google Shape;99;p19"/>
          <p:cNvSpPr txBox="1"/>
          <p:nvPr>
            <p:ph idx="1" type="body"/>
          </p:nvPr>
        </p:nvSpPr>
        <p:spPr>
          <a:xfrm>
            <a:off x="4644675" y="500925"/>
            <a:ext cx="4166400" cy="4098600"/>
          </a:xfrm>
          <a:prstGeom prst="rect">
            <a:avLst/>
          </a:prstGeom>
        </p:spPr>
        <p:txBody>
          <a:bodyPr anchorCtr="0" anchor="ctr" bIns="91425" lIns="91425" spcFirstLastPara="1" rIns="91425" wrap="square" tIns="91425">
            <a:noAutofit/>
          </a:bodyPr>
          <a:lstStyle/>
          <a:p>
            <a:pPr indent="-330200" lvl="0" marL="457200" rtl="0" algn="l">
              <a:spcBef>
                <a:spcPts val="0"/>
              </a:spcBef>
              <a:spcAft>
                <a:spcPts val="0"/>
              </a:spcAft>
              <a:buSzPts val="1600"/>
              <a:buChar char="●"/>
            </a:pPr>
            <a:r>
              <a:rPr lang="en" sz="1600"/>
              <a:t>To place a value to each player in my simulation, I chose to use the baseball statistic known as</a:t>
            </a:r>
            <a:r>
              <a:rPr lang="en" sz="1600"/>
              <a:t> W.A.R. (Wins Above Replacement).</a:t>
            </a:r>
            <a:endParaRPr sz="1600"/>
          </a:p>
          <a:p>
            <a:pPr indent="-330200" lvl="0" marL="457200" rtl="0" algn="l">
              <a:lnSpc>
                <a:spcPct val="105000"/>
              </a:lnSpc>
              <a:spcBef>
                <a:spcPts val="0"/>
              </a:spcBef>
              <a:spcAft>
                <a:spcPts val="0"/>
              </a:spcAft>
              <a:buSzPts val="1600"/>
              <a:buChar char="●"/>
            </a:pPr>
            <a:r>
              <a:rPr lang="en" sz="1600"/>
              <a:t>W.A.R. measures a player's value in all areas of the game by calculating how many more wins he's worth than a replacement-level player at his same position (e.g., a Minor League replacement or a readily available free agent). </a:t>
            </a:r>
            <a:endParaRPr sz="1600"/>
          </a:p>
          <a:p>
            <a:pPr indent="-330200" lvl="0" marL="457200" rtl="0" algn="l">
              <a:lnSpc>
                <a:spcPct val="105000"/>
              </a:lnSpc>
              <a:spcBef>
                <a:spcPts val="0"/>
              </a:spcBef>
              <a:spcAft>
                <a:spcPts val="0"/>
              </a:spcAft>
              <a:buSzPts val="1600"/>
              <a:buChar char="●"/>
            </a:pPr>
            <a:r>
              <a:rPr lang="en" sz="1600"/>
              <a:t>A </a:t>
            </a:r>
            <a:r>
              <a:rPr b="1" lang="en" sz="1600"/>
              <a:t>team’s value</a:t>
            </a:r>
            <a:r>
              <a:rPr lang="en" sz="1600"/>
              <a:t>, therefore, is simply the sum of each player’s W.A.R. on that team.</a:t>
            </a:r>
            <a:endParaRPr sz="16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3" name="Shape 103"/>
        <p:cNvGrpSpPr/>
        <p:nvPr/>
      </p:nvGrpSpPr>
      <p:grpSpPr>
        <a:xfrm>
          <a:off x="0" y="0"/>
          <a:ext cx="0" cy="0"/>
          <a:chOff x="0" y="0"/>
          <a:chExt cx="0" cy="0"/>
        </a:xfrm>
      </p:grpSpPr>
      <p:pic>
        <p:nvPicPr>
          <p:cNvPr id="104" name="Google Shape;104;p20"/>
          <p:cNvPicPr preferRelativeResize="0"/>
          <p:nvPr/>
        </p:nvPicPr>
        <p:blipFill>
          <a:blip r:embed="rId3">
            <a:alphaModFix/>
          </a:blip>
          <a:stretch>
            <a:fillRect/>
          </a:stretch>
        </p:blipFill>
        <p:spPr>
          <a:xfrm>
            <a:off x="214550" y="1356050"/>
            <a:ext cx="2431401" cy="2431401"/>
          </a:xfrm>
          <a:prstGeom prst="rect">
            <a:avLst/>
          </a:prstGeom>
          <a:noFill/>
          <a:ln>
            <a:noFill/>
          </a:ln>
        </p:spPr>
      </p:pic>
      <p:pic>
        <p:nvPicPr>
          <p:cNvPr id="105" name="Google Shape;105;p20"/>
          <p:cNvPicPr preferRelativeResize="0"/>
          <p:nvPr/>
        </p:nvPicPr>
        <p:blipFill>
          <a:blip r:embed="rId4">
            <a:alphaModFix/>
          </a:blip>
          <a:stretch>
            <a:fillRect/>
          </a:stretch>
        </p:blipFill>
        <p:spPr>
          <a:xfrm>
            <a:off x="2748010" y="1356050"/>
            <a:ext cx="3647990" cy="2431399"/>
          </a:xfrm>
          <a:prstGeom prst="rect">
            <a:avLst/>
          </a:prstGeom>
          <a:noFill/>
          <a:ln>
            <a:noFill/>
          </a:ln>
        </p:spPr>
      </p:pic>
      <p:pic>
        <p:nvPicPr>
          <p:cNvPr id="106" name="Google Shape;106;p20"/>
          <p:cNvPicPr preferRelativeResize="0"/>
          <p:nvPr/>
        </p:nvPicPr>
        <p:blipFill>
          <a:blip r:embed="rId5">
            <a:alphaModFix/>
          </a:blip>
          <a:stretch>
            <a:fillRect/>
          </a:stretch>
        </p:blipFill>
        <p:spPr>
          <a:xfrm>
            <a:off x="6498050" y="1356050"/>
            <a:ext cx="2431401" cy="2431401"/>
          </a:xfrm>
          <a:prstGeom prst="rect">
            <a:avLst/>
          </a:prstGeom>
          <a:noFill/>
          <a:ln>
            <a:noFill/>
          </a:ln>
        </p:spPr>
      </p:pic>
      <p:sp>
        <p:nvSpPr>
          <p:cNvPr id="107" name="Google Shape;107;p20"/>
          <p:cNvSpPr txBox="1"/>
          <p:nvPr/>
        </p:nvSpPr>
        <p:spPr>
          <a:xfrm>
            <a:off x="214600" y="4163475"/>
            <a:ext cx="2431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1"/>
                </a:solidFill>
                <a:latin typeface="Roboto"/>
                <a:ea typeface="Roboto"/>
                <a:cs typeface="Roboto"/>
                <a:sym typeface="Roboto"/>
              </a:rPr>
              <a:t>Aaron Judge - 11.4</a:t>
            </a:r>
            <a:endParaRPr>
              <a:solidFill>
                <a:schemeClr val="lt1"/>
              </a:solidFill>
              <a:latin typeface="Roboto"/>
              <a:ea typeface="Roboto"/>
              <a:cs typeface="Roboto"/>
              <a:sym typeface="Roboto"/>
            </a:endParaRPr>
          </a:p>
        </p:txBody>
      </p:sp>
      <p:sp>
        <p:nvSpPr>
          <p:cNvPr id="108" name="Google Shape;108;p20"/>
          <p:cNvSpPr txBox="1"/>
          <p:nvPr/>
        </p:nvSpPr>
        <p:spPr>
          <a:xfrm>
            <a:off x="2748000" y="4163475"/>
            <a:ext cx="3648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1"/>
                </a:solidFill>
                <a:latin typeface="Roboto"/>
                <a:ea typeface="Roboto"/>
                <a:cs typeface="Roboto"/>
                <a:sym typeface="Roboto"/>
              </a:rPr>
              <a:t>Corbin Burnes</a:t>
            </a:r>
            <a:r>
              <a:rPr lang="en">
                <a:solidFill>
                  <a:schemeClr val="lt1"/>
                </a:solidFill>
                <a:latin typeface="Roboto"/>
                <a:ea typeface="Roboto"/>
                <a:cs typeface="Roboto"/>
                <a:sym typeface="Roboto"/>
              </a:rPr>
              <a:t> - 4.6</a:t>
            </a:r>
            <a:endParaRPr>
              <a:solidFill>
                <a:schemeClr val="lt1"/>
              </a:solidFill>
              <a:latin typeface="Roboto"/>
              <a:ea typeface="Roboto"/>
              <a:cs typeface="Roboto"/>
              <a:sym typeface="Roboto"/>
            </a:endParaRPr>
          </a:p>
        </p:txBody>
      </p:sp>
      <p:sp>
        <p:nvSpPr>
          <p:cNvPr id="109" name="Google Shape;109;p20"/>
          <p:cNvSpPr txBox="1"/>
          <p:nvPr/>
        </p:nvSpPr>
        <p:spPr>
          <a:xfrm>
            <a:off x="6498100" y="4163475"/>
            <a:ext cx="2431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1"/>
                </a:solidFill>
                <a:latin typeface="Roboto"/>
                <a:ea typeface="Roboto"/>
                <a:cs typeface="Roboto"/>
                <a:sym typeface="Roboto"/>
              </a:rPr>
              <a:t>Freddie Freeman</a:t>
            </a:r>
            <a:r>
              <a:rPr lang="en">
                <a:solidFill>
                  <a:schemeClr val="lt1"/>
                </a:solidFill>
                <a:latin typeface="Roboto"/>
                <a:ea typeface="Roboto"/>
                <a:cs typeface="Roboto"/>
                <a:sym typeface="Roboto"/>
              </a:rPr>
              <a:t> - 7.1</a:t>
            </a:r>
            <a:endParaRPr>
              <a:solidFill>
                <a:schemeClr val="lt1"/>
              </a:solidFill>
              <a:latin typeface="Roboto"/>
              <a:ea typeface="Roboto"/>
              <a:cs typeface="Roboto"/>
              <a:sym typeface="Roboto"/>
            </a:endParaRPr>
          </a:p>
        </p:txBody>
      </p:sp>
      <p:sp>
        <p:nvSpPr>
          <p:cNvPr id="110" name="Google Shape;110;p20"/>
          <p:cNvSpPr txBox="1"/>
          <p:nvPr/>
        </p:nvSpPr>
        <p:spPr>
          <a:xfrm>
            <a:off x="214550" y="336275"/>
            <a:ext cx="87147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200">
                <a:solidFill>
                  <a:schemeClr val="lt1"/>
                </a:solidFill>
                <a:latin typeface="Roboto"/>
                <a:ea typeface="Roboto"/>
                <a:cs typeface="Roboto"/>
                <a:sym typeface="Roboto"/>
              </a:rPr>
              <a:t>Examples of Different Player’s W.A.R. Statistic</a:t>
            </a:r>
            <a:endParaRPr b="1" sz="2200">
              <a:solidFill>
                <a:schemeClr val="lt1"/>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1"/>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Background</a:t>
            </a:r>
            <a:r>
              <a:rPr lang="en"/>
              <a:t> Information</a:t>
            </a:r>
            <a:endParaRPr/>
          </a:p>
        </p:txBody>
      </p:sp>
      <p:sp>
        <p:nvSpPr>
          <p:cNvPr id="116" name="Google Shape;116;p21"/>
          <p:cNvSpPr txBox="1"/>
          <p:nvPr>
            <p:ph idx="1" type="body"/>
          </p:nvPr>
        </p:nvSpPr>
        <p:spPr>
          <a:xfrm>
            <a:off x="4644675" y="500925"/>
            <a:ext cx="4166400" cy="4098600"/>
          </a:xfrm>
          <a:prstGeom prst="rect">
            <a:avLst/>
          </a:prstGeom>
        </p:spPr>
        <p:txBody>
          <a:bodyPr anchorCtr="0" anchor="ctr" bIns="91425" lIns="91425" spcFirstLastPara="1" rIns="91425" wrap="square" tIns="91425">
            <a:noAutofit/>
          </a:bodyPr>
          <a:lstStyle/>
          <a:p>
            <a:pPr indent="-317500" lvl="0" marL="457200" rtl="0" algn="l">
              <a:spcBef>
                <a:spcPts val="0"/>
              </a:spcBef>
              <a:spcAft>
                <a:spcPts val="0"/>
              </a:spcAft>
              <a:buSzPts val="1400"/>
              <a:buChar char="●"/>
            </a:pPr>
            <a:r>
              <a:rPr lang="en" sz="1400"/>
              <a:t>When coming up with the fitness function for my genetic algorithm</a:t>
            </a:r>
            <a:r>
              <a:rPr lang="en" sz="1400"/>
              <a:t>, I chose to use the difference of each team’s value in a league.</a:t>
            </a:r>
            <a:endParaRPr sz="1400"/>
          </a:p>
          <a:p>
            <a:pPr indent="-317500" lvl="0" marL="457200" rtl="0" algn="l">
              <a:spcBef>
                <a:spcPts val="0"/>
              </a:spcBef>
              <a:spcAft>
                <a:spcPts val="0"/>
              </a:spcAft>
              <a:buSzPts val="1400"/>
              <a:buChar char="●"/>
            </a:pPr>
            <a:r>
              <a:rPr lang="en" sz="1400"/>
              <a:t>I chose to use difference between the different team’s value (Highest team W.A.R. - Lowest team W.A.R.) when comparing the evenness of leagues because it directly shows how even or far from even the leagues are. </a:t>
            </a:r>
            <a:endParaRPr sz="1400"/>
          </a:p>
          <a:p>
            <a:pPr indent="-317500" lvl="0" marL="457200" rtl="0" algn="l">
              <a:spcBef>
                <a:spcPts val="0"/>
              </a:spcBef>
              <a:spcAft>
                <a:spcPts val="0"/>
              </a:spcAft>
              <a:buSzPts val="1400"/>
              <a:buChar char="●"/>
            </a:pPr>
            <a:r>
              <a:rPr lang="en" sz="1400"/>
              <a:t>I will call each league’s difference their </a:t>
            </a:r>
            <a:r>
              <a:rPr b="1" lang="en" sz="1400"/>
              <a:t>league score </a:t>
            </a:r>
            <a:r>
              <a:rPr lang="en" sz="1400"/>
              <a:t>(want a low score).</a:t>
            </a:r>
            <a:endParaRPr sz="1400"/>
          </a:p>
          <a:p>
            <a:pPr indent="0" lvl="0" marL="457200" rtl="0" algn="l">
              <a:spcBef>
                <a:spcPts val="1200"/>
              </a:spcBef>
              <a:spcAft>
                <a:spcPts val="1200"/>
              </a:spcAft>
              <a:buNone/>
            </a:pPr>
            <a:r>
              <a:t/>
            </a:r>
            <a:endParaRPr sz="1400"/>
          </a:p>
        </p:txBody>
      </p:sp>
    </p:spTree>
  </p:cSld>
  <p:clrMapOvr>
    <a:masterClrMapping/>
  </p:clrMapOvr>
</p:sld>
</file>

<file path=ppt/theme/theme1.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